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charts/chart6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  <p:sldMasterId id="2147483649" r:id="rId2"/>
  </p:sldMasterIdLst>
  <p:notesMasterIdLst>
    <p:notesMasterId r:id="rId42"/>
  </p:notesMasterIdLst>
  <p:sldIdLst>
    <p:sldId id="256" r:id="rId3"/>
    <p:sldId id="273" r:id="rId4"/>
    <p:sldId id="274" r:id="rId5"/>
    <p:sldId id="275" r:id="rId6"/>
    <p:sldId id="276" r:id="rId7"/>
    <p:sldId id="305" r:id="rId8"/>
    <p:sldId id="306" r:id="rId9"/>
    <p:sldId id="308" r:id="rId10"/>
    <p:sldId id="310" r:id="rId11"/>
    <p:sldId id="277" r:id="rId12"/>
    <p:sldId id="312" r:id="rId13"/>
    <p:sldId id="315" r:id="rId14"/>
    <p:sldId id="342" r:id="rId15"/>
    <p:sldId id="343" r:id="rId16"/>
    <p:sldId id="297" r:id="rId17"/>
    <p:sldId id="279" r:id="rId18"/>
    <p:sldId id="300" r:id="rId19"/>
    <p:sldId id="347" r:id="rId20"/>
    <p:sldId id="355" r:id="rId21"/>
    <p:sldId id="356" r:id="rId22"/>
    <p:sldId id="365" r:id="rId23"/>
    <p:sldId id="366" r:id="rId24"/>
    <p:sldId id="293" r:id="rId25"/>
    <p:sldId id="373" r:id="rId26"/>
    <p:sldId id="377" r:id="rId27"/>
    <p:sldId id="384" r:id="rId28"/>
    <p:sldId id="434" r:id="rId29"/>
    <p:sldId id="282" r:id="rId30"/>
    <p:sldId id="284" r:id="rId31"/>
    <p:sldId id="285" r:id="rId32"/>
    <p:sldId id="287" r:id="rId33"/>
    <p:sldId id="439" r:id="rId34"/>
    <p:sldId id="289" r:id="rId35"/>
    <p:sldId id="288" r:id="rId36"/>
    <p:sldId id="296" r:id="rId37"/>
    <p:sldId id="290" r:id="rId38"/>
    <p:sldId id="283" r:id="rId39"/>
    <p:sldId id="440" r:id="rId40"/>
    <p:sldId id="269" r:id="rId41"/>
  </p:sldIdLst>
  <p:sldSz cx="9906000" cy="6858000" type="A4"/>
  <p:notesSz cx="6858000" cy="9144000"/>
  <p:embeddedFontLs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Calibri Bold" pitchFamily="34" charset="0"/>
      <p:bold r:id="rId47"/>
    </p:embeddedFont>
    <p:embeddedFont>
      <p:font typeface="Wingdings 2" pitchFamily="18" charset="2"/>
      <p:regular r:id="rId48"/>
    </p:embeddedFont>
    <p:embeddedFont>
      <p:font typeface="Verdana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fontAlgn="base">
      <a:lnSpc>
        <a:spcPct val="80000"/>
      </a:lnSpc>
      <a:spcBef>
        <a:spcPts val="2357"/>
      </a:spcBef>
      <a:spcAft>
        <a:spcPct val="0"/>
      </a:spcAft>
      <a:buClr>
        <a:schemeClr val="accent1"/>
      </a:buClr>
      <a:buSzPct val="85000"/>
      <a:buFont typeface="Wingdings 2" pitchFamily="18" charset="2"/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1pPr>
    <a:lvl2pPr marL="336774" algn="l" rtl="0" fontAlgn="base">
      <a:lnSpc>
        <a:spcPct val="80000"/>
      </a:lnSpc>
      <a:spcBef>
        <a:spcPts val="2357"/>
      </a:spcBef>
      <a:spcAft>
        <a:spcPct val="0"/>
      </a:spcAft>
      <a:buClr>
        <a:schemeClr val="accent1"/>
      </a:buClr>
      <a:buSzPct val="85000"/>
      <a:buFont typeface="Wingdings 2" pitchFamily="18" charset="2"/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2pPr>
    <a:lvl3pPr marL="673547" algn="l" rtl="0" fontAlgn="base">
      <a:lnSpc>
        <a:spcPct val="80000"/>
      </a:lnSpc>
      <a:spcBef>
        <a:spcPts val="2357"/>
      </a:spcBef>
      <a:spcAft>
        <a:spcPct val="0"/>
      </a:spcAft>
      <a:buClr>
        <a:schemeClr val="accent1"/>
      </a:buClr>
      <a:buSzPct val="85000"/>
      <a:buFont typeface="Wingdings 2" pitchFamily="18" charset="2"/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3pPr>
    <a:lvl4pPr marL="1010321" algn="l" rtl="0" fontAlgn="base">
      <a:lnSpc>
        <a:spcPct val="80000"/>
      </a:lnSpc>
      <a:spcBef>
        <a:spcPts val="2357"/>
      </a:spcBef>
      <a:spcAft>
        <a:spcPct val="0"/>
      </a:spcAft>
      <a:buClr>
        <a:schemeClr val="accent1"/>
      </a:buClr>
      <a:buSzPct val="85000"/>
      <a:buFont typeface="Wingdings 2" pitchFamily="18" charset="2"/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4pPr>
    <a:lvl5pPr marL="1347094" algn="l" rtl="0" fontAlgn="base">
      <a:lnSpc>
        <a:spcPct val="80000"/>
      </a:lnSpc>
      <a:spcBef>
        <a:spcPts val="2357"/>
      </a:spcBef>
      <a:spcAft>
        <a:spcPct val="0"/>
      </a:spcAft>
      <a:buClr>
        <a:schemeClr val="accent1"/>
      </a:buClr>
      <a:buSzPct val="85000"/>
      <a:buFont typeface="Wingdings 2" pitchFamily="18" charset="2"/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5pPr>
    <a:lvl6pPr marL="1683868" algn="l" defTabSz="673547" rtl="0" eaLnBrk="1" latinLnBrk="0" hangingPunct="1"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6pPr>
    <a:lvl7pPr marL="2020641" algn="l" defTabSz="673547" rtl="0" eaLnBrk="1" latinLnBrk="0" hangingPunct="1"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7pPr>
    <a:lvl8pPr marL="2357415" algn="l" defTabSz="673547" rtl="0" eaLnBrk="1" latinLnBrk="0" hangingPunct="1"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8pPr>
    <a:lvl9pPr marL="2694188" algn="l" defTabSz="673547" rtl="0" eaLnBrk="1" latinLnBrk="0" hangingPunct="1">
      <a:defRPr sz="2700" kern="1200">
        <a:solidFill>
          <a:schemeClr val="tx1"/>
        </a:solidFill>
        <a:latin typeface="Calibri" pitchFamily="34" charset="0"/>
        <a:ea typeface="ヒラギノ角ゴ ProN W6" pitchFamily="-32" charset="-128"/>
        <a:cs typeface="+mn-cs"/>
        <a:sym typeface="Calibri Bold" pitchFamily="-32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714"/>
    <a:srgbClr val="3366FF"/>
    <a:srgbClr val="B2CF21"/>
    <a:srgbClr val="BFD63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71" autoAdjust="0"/>
    <p:restoredTop sz="94668" autoAdjust="0"/>
  </p:normalViewPr>
  <p:slideViewPr>
    <p:cSldViewPr snapToGrid="0" snapToObjects="1">
      <p:cViewPr varScale="1">
        <p:scale>
          <a:sx n="133" d="100"/>
          <a:sy n="133" d="100"/>
        </p:scale>
        <p:origin x="-606" y="-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168" y="-82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static-withoutScenix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static-withoutScenix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static-withoutScenix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TrafoStack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static-withoutScenix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s\Desktop\LazyIncremental\figures\TrafoStac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6725344805625159"/>
          <c:y val="4.2038126813095912E-2"/>
          <c:w val="0.76694050340482411"/>
          <c:h val="0.73997339096509795"/>
        </c:manualLayout>
      </c:layout>
      <c:scatterChart>
        <c:scatterStyle val="lineMarker"/>
        <c:ser>
          <c:idx val="0"/>
          <c:order val="0"/>
          <c:tx>
            <c:v>uncached</c:v>
          </c:tx>
          <c:spPr>
            <a:ln w="25400">
              <a:solidFill>
                <a:srgbClr val="3366FF"/>
              </a:solidFill>
            </a:ln>
          </c:spPr>
          <c:marker>
            <c:symbol val="diamond"/>
            <c:size val="7"/>
            <c:spPr>
              <a:solidFill>
                <a:schemeClr val="bg1"/>
              </a:solidFill>
              <a:ln w="12700">
                <a:solidFill>
                  <a:srgbClr val="3366FF"/>
                </a:solidFill>
              </a:ln>
            </c:spPr>
          </c:marker>
          <c:xVal>
            <c:numRef>
              <c:f>CachedUncached!$H$4:$H$11</c:f>
              <c:numCache>
                <c:formatCode>General</c:formatCode>
                <c:ptCount val="8"/>
                <c:pt idx="0">
                  <c:v>2940</c:v>
                </c:pt>
                <c:pt idx="1">
                  <c:v>5832</c:v>
                </c:pt>
                <c:pt idx="2">
                  <c:v>8400</c:v>
                </c:pt>
                <c:pt idx="3">
                  <c:v>11638</c:v>
                </c:pt>
                <c:pt idx="4">
                  <c:v>14400</c:v>
                </c:pt>
                <c:pt idx="5">
                  <c:v>16900</c:v>
                </c:pt>
                <c:pt idx="6">
                  <c:v>19683</c:v>
                </c:pt>
                <c:pt idx="7">
                  <c:v>22736</c:v>
                </c:pt>
              </c:numCache>
            </c:numRef>
          </c:xVal>
          <c:yVal>
            <c:numRef>
              <c:f>CachedUncached!$I$4:$I$11</c:f>
              <c:numCache>
                <c:formatCode>0.00</c:formatCode>
                <c:ptCount val="8"/>
                <c:pt idx="0">
                  <c:v>29.22</c:v>
                </c:pt>
                <c:pt idx="1">
                  <c:v>57.88</c:v>
                </c:pt>
                <c:pt idx="2">
                  <c:v>86.36</c:v>
                </c:pt>
                <c:pt idx="3">
                  <c:v>124.66999999999999</c:v>
                </c:pt>
                <c:pt idx="4">
                  <c:v>140.94</c:v>
                </c:pt>
                <c:pt idx="5">
                  <c:v>167.99</c:v>
                </c:pt>
                <c:pt idx="6">
                  <c:v>196.7</c:v>
                </c:pt>
                <c:pt idx="7">
                  <c:v>224.07</c:v>
                </c:pt>
              </c:numCache>
            </c:numRef>
          </c:yVal>
        </c:ser>
        <c:ser>
          <c:idx val="2"/>
          <c:order val="1"/>
          <c:tx>
            <c:v>cached</c:v>
          </c:tx>
          <c:spPr>
            <a:ln w="25400">
              <a:solidFill>
                <a:srgbClr val="1FB714"/>
              </a:solidFill>
            </a:ln>
          </c:spPr>
          <c:marker>
            <c:symbol val="triangle"/>
            <c:size val="6"/>
            <c:spPr>
              <a:solidFill>
                <a:schemeClr val="bg1"/>
              </a:solidFill>
              <a:ln w="12700">
                <a:solidFill>
                  <a:srgbClr val="1FB714"/>
                </a:solidFill>
              </a:ln>
            </c:spPr>
          </c:marker>
          <c:xVal>
            <c:numRef>
              <c:f>(chaos!$D$22,chaos!$D$23,chaos!$D$26,chaos!$D$29,chaos!$D$32,chaos!$D$35,chaos!$D$38,chaos!$D$41,chaos!$D$44)</c:f>
              <c:numCache>
                <c:formatCode>General</c:formatCode>
                <c:ptCount val="9"/>
                <c:pt idx="0">
                  <c:v>8</c:v>
                </c:pt>
                <c:pt idx="1">
                  <c:v>2940</c:v>
                </c:pt>
                <c:pt idx="2">
                  <c:v>5832</c:v>
                </c:pt>
                <c:pt idx="3">
                  <c:v>8400</c:v>
                </c:pt>
                <c:pt idx="4">
                  <c:v>11638</c:v>
                </c:pt>
                <c:pt idx="5">
                  <c:v>14400</c:v>
                </c:pt>
                <c:pt idx="6">
                  <c:v>16900</c:v>
                </c:pt>
                <c:pt idx="7">
                  <c:v>19683</c:v>
                </c:pt>
                <c:pt idx="8">
                  <c:v>22736</c:v>
                </c:pt>
              </c:numCache>
            </c:numRef>
          </c:xVal>
          <c:yVal>
            <c:numRef>
              <c:f>CachedUncached!$B$16:$B$24</c:f>
              <c:numCache>
                <c:formatCode>General</c:formatCode>
                <c:ptCount val="9"/>
                <c:pt idx="0">
                  <c:v>1.9600000000000004</c:v>
                </c:pt>
                <c:pt idx="1">
                  <c:v>12.02</c:v>
                </c:pt>
                <c:pt idx="2">
                  <c:v>22.57</c:v>
                </c:pt>
                <c:pt idx="3">
                  <c:v>32</c:v>
                </c:pt>
                <c:pt idx="4">
                  <c:v>44.21</c:v>
                </c:pt>
                <c:pt idx="5">
                  <c:v>54.38</c:v>
                </c:pt>
                <c:pt idx="6">
                  <c:v>63.2</c:v>
                </c:pt>
                <c:pt idx="7">
                  <c:v>74.149999999999991</c:v>
                </c:pt>
                <c:pt idx="8">
                  <c:v>86.05</c:v>
                </c:pt>
              </c:numCache>
            </c:numRef>
          </c:yVal>
        </c:ser>
        <c:axId val="70304896"/>
        <c:axId val="123052800"/>
      </c:scatterChart>
      <c:valAx>
        <c:axId val="70304896"/>
        <c:scaling>
          <c:orientation val="minMax"/>
          <c:max val="23000"/>
          <c:min val="2940"/>
        </c:scaling>
        <c:axPos val="b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min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 smtClean="0"/>
                  <a:t>Draw Calls (thousands</a:t>
                </a:r>
                <a:r>
                  <a:rPr lang="en-US" sz="2000" dirty="0"/>
                  <a:t>)</a:t>
                </a:r>
              </a:p>
            </c:rich>
          </c:tx>
          <c:layout/>
        </c:title>
        <c:numFmt formatCode="0" sourceLinked="0"/>
        <c:tickLblPos val="nextTo"/>
        <c:spPr>
          <a:ln w="6350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800" baseline="0"/>
            </a:pPr>
            <a:endParaRPr lang="en-US"/>
          </a:p>
        </c:txPr>
        <c:crossAx val="123052800"/>
        <c:crosses val="autoZero"/>
        <c:crossBetween val="midCat"/>
        <c:majorUnit val="5000"/>
        <c:minorUnit val="2500"/>
        <c:dispUnits>
          <c:builtInUnit val="thousands"/>
        </c:dispUnits>
      </c:valAx>
      <c:valAx>
        <c:axId val="123052800"/>
        <c:scaling>
          <c:orientation val="minMax"/>
        </c:scaling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min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/>
                  <a:t>Frame Time (ms)</a:t>
                </a:r>
              </a:p>
            </c:rich>
          </c:tx>
          <c:layout/>
        </c:title>
        <c:numFmt formatCode="0" sourceLinked="0"/>
        <c:majorTickMark val="in"/>
        <c:minorTickMark val="out"/>
        <c:tickLblPos val="nextTo"/>
        <c:spPr>
          <a:ln w="9525">
            <a:noFill/>
          </a:ln>
        </c:spPr>
        <c:txPr>
          <a:bodyPr/>
          <a:lstStyle/>
          <a:p>
            <a:pPr>
              <a:defRPr sz="1800" baseline="0"/>
            </a:pPr>
            <a:endParaRPr lang="en-US"/>
          </a:p>
        </c:txPr>
        <c:crossAx val="70304896"/>
        <c:crosses val="autoZero"/>
        <c:crossBetween val="midCat"/>
        <c:minorUnit val="50"/>
      </c:valAx>
      <c:spPr>
        <a:ln w="6350" cap="sq">
          <a:solidFill>
            <a:schemeClr val="tx1"/>
          </a:solidFill>
          <a:bevel/>
        </a:ln>
      </c:spPr>
    </c:plotArea>
    <c:legend>
      <c:legendPos val="b"/>
      <c:layout>
        <c:manualLayout>
          <c:xMode val="edge"/>
          <c:yMode val="edge"/>
          <c:x val="0.18479493293831589"/>
          <c:y val="9.7409130676847186E-2"/>
          <c:w val="0.3315768181728635"/>
          <c:h val="0.19951485011742054"/>
        </c:manualLayout>
      </c:layout>
      <c:spPr>
        <a:solidFill>
          <a:sysClr val="window" lastClr="FFFFFF"/>
        </a:solidFill>
      </c:spPr>
      <c:txPr>
        <a:bodyPr/>
        <a:lstStyle/>
        <a:p>
          <a:pPr>
            <a:defRPr sz="2000" baseline="0"/>
          </a:pPr>
          <a:endParaRPr lang="en-US"/>
        </a:p>
      </c:txPr>
    </c:legend>
    <c:plotVisOnly val="1"/>
    <c:dispBlanksAs val="zero"/>
  </c:chart>
  <c:spPr>
    <a:solidFill>
      <a:sysClr val="window" lastClr="FFFFFF"/>
    </a:solidFill>
    <a:ln>
      <a:noFill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2112761560296705"/>
          <c:y val="4.2908288637833414E-2"/>
          <c:w val="0.42437726129139347"/>
          <c:h val="0.91804815702385389"/>
        </c:manualLayout>
      </c:layout>
      <c:barChart>
        <c:barDir val="col"/>
        <c:grouping val="clustered"/>
        <c:ser>
          <c:idx val="0"/>
          <c:order val="0"/>
          <c:tx>
            <c:v>No Caching</c:v>
          </c:tx>
          <c:spPr>
            <a:solidFill>
              <a:srgbClr val="3366FF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Optimizations!$B$1</c:f>
              <c:numCache>
                <c:formatCode>General</c:formatCode>
                <c:ptCount val="1"/>
                <c:pt idx="0">
                  <c:v>224</c:v>
                </c:pt>
              </c:numCache>
            </c:numRef>
          </c:val>
        </c:ser>
        <c:ser>
          <c:idx val="1"/>
          <c:order val="1"/>
          <c:tx>
            <c:v>Caching</c:v>
          </c:tx>
          <c:spPr>
            <a:solidFill>
              <a:srgbClr val="1FB714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Optimizations!$B$2</c:f>
              <c:numCache>
                <c:formatCode>General</c:formatCode>
                <c:ptCount val="1"/>
                <c:pt idx="0">
                  <c:v>86.8</c:v>
                </c:pt>
              </c:numCache>
            </c:numRef>
          </c:val>
        </c:ser>
        <c:ser>
          <c:idx val="3"/>
          <c:order val="2"/>
          <c:tx>
            <c:v>Redundancy Removal</c:v>
          </c:tx>
          <c:spPr>
            <a:solidFill>
              <a:srgbClr val="FFCC00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Optimizations!$B$4</c:f>
              <c:numCache>
                <c:formatCode>General</c:formatCode>
                <c:ptCount val="1"/>
                <c:pt idx="0">
                  <c:v>86.81</c:v>
                </c:pt>
              </c:numCache>
            </c:numRef>
          </c:val>
        </c:ser>
        <c:ser>
          <c:idx val="4"/>
          <c:order val="3"/>
          <c:tx>
            <c:v>State Sorting</c:v>
          </c:tx>
          <c:spPr>
            <a:solidFill>
              <a:srgbClr val="FF6600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Optimizations!$B$5</c:f>
              <c:numCache>
                <c:formatCode>General</c:formatCode>
                <c:ptCount val="1"/>
                <c:pt idx="0">
                  <c:v>65.3</c:v>
                </c:pt>
              </c:numCache>
            </c:numRef>
          </c:val>
        </c:ser>
        <c:ser>
          <c:idx val="6"/>
          <c:order val="4"/>
          <c:tx>
            <c:v>Super-Instructions</c:v>
          </c:tx>
          <c:spPr>
            <a:solidFill>
              <a:srgbClr val="993366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Optimizations!$B$7</c:f>
              <c:numCache>
                <c:formatCode>General</c:formatCode>
                <c:ptCount val="1"/>
                <c:pt idx="0">
                  <c:v>87.11</c:v>
                </c:pt>
              </c:numCache>
            </c:numRef>
          </c:val>
        </c:ser>
        <c:ser>
          <c:idx val="2"/>
          <c:order val="5"/>
          <c:tx>
            <c:v>All</c:v>
          </c:tx>
          <c:spPr>
            <a:solidFill>
              <a:srgbClr val="002060"/>
            </a:solidFill>
          </c:spPr>
          <c:cat>
            <c:strRef>
              <c:f>Optimizations!$J$39:$J$45</c:f>
              <c:strCache>
                <c:ptCount val="7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State Sorting + Redundancies</c:v>
                </c:pt>
                <c:pt idx="5">
                  <c:v>Super-Instructions</c:v>
                </c:pt>
                <c:pt idx="6">
                  <c:v>All</c:v>
                </c:pt>
              </c:strCache>
            </c:strRef>
          </c:cat>
          <c:val>
            <c:numRef>
              <c:f>Optimizations!$C$19</c:f>
              <c:numCache>
                <c:formatCode>General</c:formatCode>
                <c:ptCount val="1"/>
                <c:pt idx="0">
                  <c:v>65.959999999999994</c:v>
                </c:pt>
              </c:numCache>
            </c:numRef>
          </c:val>
        </c:ser>
        <c:axId val="123081472"/>
        <c:axId val="123083008"/>
      </c:barChart>
      <c:catAx>
        <c:axId val="123081472"/>
        <c:scaling>
          <c:orientation val="minMax"/>
        </c:scaling>
        <c:delete val="1"/>
        <c:axPos val="b"/>
        <c:tickLblPos val="none"/>
        <c:crossAx val="123083008"/>
        <c:crosses val="autoZero"/>
        <c:auto val="1"/>
        <c:lblAlgn val="ctr"/>
        <c:lblOffset val="100"/>
      </c:catAx>
      <c:valAx>
        <c:axId val="123083008"/>
        <c:scaling>
          <c:orientation val="minMax"/>
        </c:scaling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/>
                  <a:t>Frame</a:t>
                </a:r>
                <a:r>
                  <a:rPr lang="en-US" sz="1800" baseline="0"/>
                  <a:t> Time (ms)</a:t>
                </a:r>
                <a:endParaRPr lang="en-US" sz="18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123081472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495216681868057"/>
          <c:y val="0.12176016300882229"/>
          <c:w val="0.44972335842085376"/>
          <c:h val="0.77693860049890084"/>
        </c:manualLayout>
      </c:layout>
      <c:txPr>
        <a:bodyPr/>
        <a:lstStyle/>
        <a:p>
          <a:pPr>
            <a:defRPr sz="2000" baseline="0"/>
          </a:pPr>
          <a:endParaRPr lang="en-US"/>
        </a:p>
      </c:txPr>
    </c:legend>
    <c:plotVisOnly val="1"/>
    <c:dispBlanksAs val="gap"/>
  </c:chart>
  <c:spPr>
    <a:ln>
      <a:noFill/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2112761560296705"/>
          <c:y val="4.2908288637833504E-2"/>
          <c:w val="0.42422968231599617"/>
          <c:h val="0.91804815702385445"/>
        </c:manualLayout>
      </c:layout>
      <c:barChart>
        <c:barDir val="col"/>
        <c:grouping val="clustered"/>
        <c:ser>
          <c:idx val="0"/>
          <c:order val="0"/>
          <c:tx>
            <c:v>No Caching</c:v>
          </c:tx>
          <c:spPr>
            <a:solidFill>
              <a:srgbClr val="3366FF"/>
            </a:solidFill>
          </c:spPr>
          <c:dLbls>
            <c:dLblPos val="inEnd"/>
            <c:showVal val="1"/>
          </c:dLbls>
          <c:val>
            <c:numRef>
              <c:f>Optimizations!$B$12</c:f>
              <c:numCache>
                <c:formatCode>General</c:formatCode>
                <c:ptCount val="1"/>
                <c:pt idx="0">
                  <c:v>168.19</c:v>
                </c:pt>
              </c:numCache>
            </c:numRef>
          </c:val>
        </c:ser>
        <c:ser>
          <c:idx val="1"/>
          <c:order val="1"/>
          <c:tx>
            <c:v>Caching</c:v>
          </c:tx>
          <c:spPr>
            <a:solidFill>
              <a:srgbClr val="1FB714"/>
            </a:solidFill>
          </c:spPr>
          <c:dLbls>
            <c:dLbl>
              <c:idx val="0"/>
              <c:layout>
                <c:manualLayout>
                  <c:x val="1.0721747818082982E-2"/>
                  <c:y val="-4.9072241133526484E-2"/>
                </c:manualLayout>
              </c:layout>
              <c:tx>
                <c:rich>
                  <a:bodyPr/>
                  <a:lstStyle/>
                  <a:p>
                    <a:r>
                      <a:rPr lang="en-US" sz="4000" b="1" dirty="0">
                        <a:solidFill>
                          <a:srgbClr val="FF0000"/>
                        </a:solidFill>
                      </a:rPr>
                      <a:t>&gt;168</a:t>
                    </a:r>
                  </a:p>
                </c:rich>
              </c:tx>
              <c:dLblPos val="outEnd"/>
              <c:showVal val="1"/>
            </c:dLbl>
            <c:dLblPos val="inEnd"/>
            <c:showVal val="1"/>
          </c:dLbls>
          <c:val>
            <c:numRef>
              <c:f>Optimizations!$B$13</c:f>
              <c:numCache>
                <c:formatCode>General</c:formatCode>
                <c:ptCount val="1"/>
                <c:pt idx="0">
                  <c:v>3.8299999999999987</c:v>
                </c:pt>
              </c:numCache>
            </c:numRef>
          </c:val>
        </c:ser>
        <c:ser>
          <c:idx val="3"/>
          <c:order val="2"/>
          <c:tx>
            <c:v>Redundancy Removal</c:v>
          </c:tx>
          <c:spPr>
            <a:solidFill>
              <a:srgbClr val="FFCC00"/>
            </a:solidFill>
          </c:spPr>
          <c:dLbls>
            <c:delete val="1"/>
          </c:dLbls>
          <c:val>
            <c:numRef>
              <c:f>Optimizations!$B$15</c:f>
              <c:numCache>
                <c:formatCode>General</c:formatCode>
                <c:ptCount val="1"/>
                <c:pt idx="0">
                  <c:v>2.59</c:v>
                </c:pt>
              </c:numCache>
            </c:numRef>
          </c:val>
        </c:ser>
        <c:ser>
          <c:idx val="4"/>
          <c:order val="3"/>
          <c:tx>
            <c:v>State Sorting</c:v>
          </c:tx>
          <c:spPr>
            <a:solidFill>
              <a:srgbClr val="FF6600"/>
            </a:solidFill>
          </c:spPr>
          <c:dLbls>
            <c:delete val="1"/>
          </c:dLbls>
          <c:val>
            <c:numRef>
              <c:f>Optimizations!$B$16</c:f>
              <c:numCache>
                <c:formatCode>General</c:formatCode>
                <c:ptCount val="1"/>
                <c:pt idx="0">
                  <c:v>3.2800000000000002</c:v>
                </c:pt>
              </c:numCache>
            </c:numRef>
          </c:val>
        </c:ser>
        <c:ser>
          <c:idx val="6"/>
          <c:order val="4"/>
          <c:tx>
            <c:v>Super-Instructions</c:v>
          </c:tx>
          <c:spPr>
            <a:solidFill>
              <a:srgbClr val="993366"/>
            </a:solidFill>
          </c:spPr>
          <c:dLbls>
            <c:delete val="1"/>
          </c:dLbls>
          <c:val>
            <c:numRef>
              <c:f>Optimizations!$B$18</c:f>
              <c:numCache>
                <c:formatCode>General</c:formatCode>
                <c:ptCount val="1"/>
                <c:pt idx="0">
                  <c:v>1.44</c:v>
                </c:pt>
              </c:numCache>
            </c:numRef>
          </c:val>
        </c:ser>
        <c:ser>
          <c:idx val="2"/>
          <c:order val="5"/>
          <c:tx>
            <c:v>All</c:v>
          </c:tx>
          <c:spPr>
            <a:solidFill>
              <a:srgbClr val="002060"/>
            </a:solidFill>
          </c:spPr>
          <c:dLbls>
            <c:delete val="1"/>
          </c:dLbls>
          <c:val>
            <c:numRef>
              <c:f>Optimizations!$B$19</c:f>
              <c:numCache>
                <c:formatCode>General</c:formatCode>
                <c:ptCount val="1"/>
                <c:pt idx="0">
                  <c:v>0.27</c:v>
                </c:pt>
              </c:numCache>
            </c:numRef>
          </c:val>
        </c:ser>
        <c:dLbls>
          <c:showVal val="1"/>
        </c:dLbls>
        <c:axId val="145899904"/>
        <c:axId val="145901440"/>
      </c:barChart>
      <c:catAx>
        <c:axId val="145899904"/>
        <c:scaling>
          <c:orientation val="minMax"/>
        </c:scaling>
        <c:delete val="1"/>
        <c:axPos val="b"/>
        <c:majorTickMark val="none"/>
        <c:tickLblPos val="none"/>
        <c:crossAx val="145901440"/>
        <c:crosses val="autoZero"/>
        <c:auto val="1"/>
        <c:lblAlgn val="ctr"/>
        <c:lblOffset val="100"/>
      </c:catAx>
      <c:valAx>
        <c:axId val="145901440"/>
        <c:scaling>
          <c:orientation val="minMax"/>
          <c:max val="5"/>
        </c:scaling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/>
                  <a:t>Frame</a:t>
                </a:r>
                <a:r>
                  <a:rPr lang="en-US" sz="2000" baseline="0"/>
                  <a:t> Time (ms)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2.559040670374919E-2"/>
              <c:y val="0.32072335001939528"/>
            </c:manualLayout>
          </c:layout>
        </c:title>
        <c:numFmt formatCode="General" sourceLinked="1"/>
        <c:majorTickMark val="none"/>
        <c:tickLblPos val="nextTo"/>
        <c:crossAx val="145899904"/>
        <c:crosses val="autoZero"/>
        <c:crossBetween val="between"/>
        <c:majorUnit val="1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5228406013359965"/>
          <c:y val="1.7448923273878453E-2"/>
          <c:w val="0.44041606406342082"/>
          <c:h val="0.98255098226169857"/>
        </c:manualLayout>
      </c:layout>
      <c:txPr>
        <a:bodyPr/>
        <a:lstStyle/>
        <a:p>
          <a:pPr>
            <a:defRPr sz="2000" baseline="0"/>
          </a:pPr>
          <a:endParaRPr lang="en-US"/>
        </a:p>
      </c:txPr>
    </c:legend>
    <c:plotVisOnly val="1"/>
    <c:dispBlanksAs val="gap"/>
  </c:chart>
  <c:spPr>
    <a:ln>
      <a:noFill/>
    </a:ln>
  </c:sp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dPt>
            <c:idx val="0"/>
            <c:spPr>
              <a:solidFill>
                <a:srgbClr val="3366FF"/>
              </a:solidFill>
            </c:spPr>
          </c:dPt>
          <c:dPt>
            <c:idx val="1"/>
            <c:spPr>
              <a:solidFill>
                <a:srgbClr val="1FB714"/>
              </a:solidFill>
            </c:spPr>
          </c:dPt>
          <c:dPt>
            <c:idx val="2"/>
            <c:spPr>
              <a:solidFill>
                <a:srgbClr val="FF6600"/>
              </a:solidFill>
            </c:spPr>
          </c:dPt>
          <c:dPt>
            <c:idx val="3"/>
            <c:spPr>
              <a:solidFill>
                <a:srgbClr val="3366FF"/>
              </a:solidFill>
            </c:spPr>
          </c:dPt>
          <c:dPt>
            <c:idx val="4"/>
            <c:spPr>
              <a:solidFill>
                <a:srgbClr val="002060"/>
              </a:solidFill>
            </c:spPr>
          </c:dPt>
          <c:cat>
            <c:strRef>
              <c:f>Sheet1!$C$572:$C$576</c:f>
              <c:strCache>
                <c:ptCount val="5"/>
                <c:pt idx="0">
                  <c:v>No Caching</c:v>
                </c:pt>
                <c:pt idx="1">
                  <c:v>Caching</c:v>
                </c:pt>
                <c:pt idx="2">
                  <c:v>Redundancy Removal</c:v>
                </c:pt>
                <c:pt idx="3">
                  <c:v>State Sorting</c:v>
                </c:pt>
                <c:pt idx="4">
                  <c:v>All</c:v>
                </c:pt>
              </c:strCache>
            </c:strRef>
          </c:cat>
          <c:val>
            <c:numRef>
              <c:f>Sheet1!$D$572:$D$576</c:f>
              <c:numCache>
                <c:formatCode>General</c:formatCode>
                <c:ptCount val="5"/>
                <c:pt idx="0">
                  <c:v>1</c:v>
                </c:pt>
                <c:pt idx="1">
                  <c:v>1.2</c:v>
                </c:pt>
                <c:pt idx="2">
                  <c:v>1.2</c:v>
                </c:pt>
                <c:pt idx="3">
                  <c:v>1.25</c:v>
                </c:pt>
                <c:pt idx="4">
                  <c:v>1.5</c:v>
                </c:pt>
              </c:numCache>
            </c:numRef>
          </c:val>
        </c:ser>
        <c:axId val="127965824"/>
        <c:axId val="127971712"/>
      </c:barChart>
      <c:catAx>
        <c:axId val="127965824"/>
        <c:scaling>
          <c:orientation val="minMax"/>
        </c:scaling>
        <c:axPos val="b"/>
        <c:tickLblPos val="nextTo"/>
        <c:txPr>
          <a:bodyPr/>
          <a:lstStyle/>
          <a:p>
            <a:pPr>
              <a:defRPr sz="1500"/>
            </a:pPr>
            <a:endParaRPr lang="en-US"/>
          </a:p>
        </c:txPr>
        <c:crossAx val="127971712"/>
        <c:crosses val="autoZero"/>
        <c:auto val="1"/>
        <c:lblAlgn val="ctr"/>
        <c:lblOffset val="100"/>
      </c:catAx>
      <c:valAx>
        <c:axId val="127971712"/>
        <c:scaling>
          <c:orientation val="minMax"/>
        </c:scaling>
        <c:axPos val="l"/>
        <c:majorGridlines>
          <c:spPr>
            <a:ln w="6350"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/>
                  <a:t>Startup</a:t>
                </a:r>
                <a:r>
                  <a:rPr lang="en-US" sz="2000" baseline="0"/>
                  <a:t> Time (normalized)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2.1023367887252609E-2"/>
              <c:y val="0.11037007191805299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7965824"/>
        <c:crosses val="autoZero"/>
        <c:crossBetween val="between"/>
      </c:valAx>
    </c:plotArea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3739503690842492"/>
          <c:y val="3.3191389192942788E-2"/>
          <c:w val="0.79476463264187525"/>
          <c:h val="0.62523404305403563"/>
        </c:manualLayout>
      </c:layout>
      <c:scatterChart>
        <c:scatterStyle val="lineMarker"/>
        <c:ser>
          <c:idx val="2"/>
          <c:order val="0"/>
          <c:tx>
            <c:v>cached-optimized</c:v>
          </c:tx>
          <c:spPr>
            <a:ln w="38100">
              <a:solidFill>
                <a:srgbClr val="1FB714"/>
              </a:solidFill>
            </a:ln>
          </c:spPr>
          <c:marker>
            <c:symbol val="triangle"/>
            <c:size val="11"/>
            <c:spPr>
              <a:solidFill>
                <a:schemeClr val="bg1"/>
              </a:solidFill>
              <a:ln w="12700">
                <a:solidFill>
                  <a:srgbClr val="1FB714"/>
                </a:solidFill>
              </a:ln>
            </c:spPr>
          </c:marker>
          <c:xVal>
            <c:numRef>
              <c:f>(chaos!$D$22,chaos!$D$23,chaos!$D$26,chaos!$D$29,chaos!$D$32,chaos!$D$35,chaos!$D$38,chaos!$D$41,chaos!$D$44)</c:f>
              <c:numCache>
                <c:formatCode>General</c:formatCode>
                <c:ptCount val="9"/>
                <c:pt idx="0">
                  <c:v>8</c:v>
                </c:pt>
                <c:pt idx="1">
                  <c:v>2940</c:v>
                </c:pt>
                <c:pt idx="2">
                  <c:v>5832</c:v>
                </c:pt>
                <c:pt idx="3">
                  <c:v>8400</c:v>
                </c:pt>
                <c:pt idx="4">
                  <c:v>11638</c:v>
                </c:pt>
                <c:pt idx="5">
                  <c:v>14400</c:v>
                </c:pt>
                <c:pt idx="6">
                  <c:v>16900</c:v>
                </c:pt>
                <c:pt idx="7">
                  <c:v>19683</c:v>
                </c:pt>
                <c:pt idx="8">
                  <c:v>22736</c:v>
                </c:pt>
              </c:numCache>
            </c:numRef>
          </c:xVal>
          <c:yVal>
            <c:numRef>
              <c:f>CachedUncached!$G$71:$G$79</c:f>
              <c:numCache>
                <c:formatCode>General</c:formatCode>
                <c:ptCount val="9"/>
                <c:pt idx="0">
                  <c:v>0.68</c:v>
                </c:pt>
                <c:pt idx="1">
                  <c:v>9.39</c:v>
                </c:pt>
                <c:pt idx="2">
                  <c:v>18.979999999999986</c:v>
                </c:pt>
                <c:pt idx="3">
                  <c:v>27.110000000000014</c:v>
                </c:pt>
                <c:pt idx="4">
                  <c:v>35.200000000000003</c:v>
                </c:pt>
                <c:pt idx="5">
                  <c:v>45.67</c:v>
                </c:pt>
                <c:pt idx="6">
                  <c:v>52.95</c:v>
                </c:pt>
                <c:pt idx="7">
                  <c:v>61.93</c:v>
                </c:pt>
                <c:pt idx="8">
                  <c:v>72.38</c:v>
                </c:pt>
              </c:numCache>
            </c:numRef>
          </c:yVal>
        </c:ser>
        <c:ser>
          <c:idx val="1"/>
          <c:order val="1"/>
          <c:tx>
            <c:v>OpenSceneGraph</c:v>
          </c:tx>
          <c:spPr>
            <a:ln w="38100">
              <a:solidFill>
                <a:srgbClr val="FF6600"/>
              </a:solidFill>
            </a:ln>
          </c:spPr>
          <c:marker>
            <c:symbol val="square"/>
            <c:size val="9"/>
            <c:spPr>
              <a:solidFill>
                <a:schemeClr val="bg1"/>
              </a:solidFill>
              <a:ln w="12700">
                <a:solidFill>
                  <a:srgbClr val="FF6600"/>
                </a:solidFill>
              </a:ln>
            </c:spPr>
          </c:marker>
          <c:xVal>
            <c:numRef>
              <c:f>(chaos!$D$21,chaos!$D$23,chaos!$D$26,chaos!$D$29,chaos!$D$32,chaos!$D$35,chaos!$D$38,chaos!$D$41,chaos!$D$44)</c:f>
              <c:numCache>
                <c:formatCode>General</c:formatCode>
                <c:ptCount val="9"/>
                <c:pt idx="0">
                  <c:v>8</c:v>
                </c:pt>
                <c:pt idx="1">
                  <c:v>2940</c:v>
                </c:pt>
                <c:pt idx="2">
                  <c:v>5832</c:v>
                </c:pt>
                <c:pt idx="3">
                  <c:v>8400</c:v>
                </c:pt>
                <c:pt idx="4">
                  <c:v>11638</c:v>
                </c:pt>
                <c:pt idx="5">
                  <c:v>14400</c:v>
                </c:pt>
                <c:pt idx="6">
                  <c:v>16900</c:v>
                </c:pt>
                <c:pt idx="7">
                  <c:v>19683</c:v>
                </c:pt>
                <c:pt idx="8">
                  <c:v>22736</c:v>
                </c:pt>
              </c:numCache>
            </c:numRef>
          </c:xVal>
          <c:yVal>
            <c:numRef>
              <c:f>chaos!$G$2:$G$10</c:f>
              <c:numCache>
                <c:formatCode>0.00</c:formatCode>
                <c:ptCount val="9"/>
                <c:pt idx="0">
                  <c:v>3.3699999999999997</c:v>
                </c:pt>
                <c:pt idx="1">
                  <c:v>10.89</c:v>
                </c:pt>
                <c:pt idx="2">
                  <c:v>21.45</c:v>
                </c:pt>
                <c:pt idx="3">
                  <c:v>30.99</c:v>
                </c:pt>
                <c:pt idx="4">
                  <c:v>42.1</c:v>
                </c:pt>
                <c:pt idx="5">
                  <c:v>55.97</c:v>
                </c:pt>
                <c:pt idx="6">
                  <c:v>63.44</c:v>
                </c:pt>
                <c:pt idx="7">
                  <c:v>75.06</c:v>
                </c:pt>
                <c:pt idx="8">
                  <c:v>84.32</c:v>
                </c:pt>
              </c:numCache>
            </c:numRef>
          </c:yVal>
        </c:ser>
        <c:axId val="128004864"/>
        <c:axId val="128007552"/>
      </c:scatterChart>
      <c:valAx>
        <c:axId val="128004864"/>
        <c:scaling>
          <c:orientation val="minMax"/>
          <c:max val="23000"/>
          <c:min val="0"/>
        </c:scaling>
        <c:axPos val="b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minorGridlines>
          <c:spPr>
            <a:ln w="3175">
              <a:solidFill>
                <a:schemeClr val="bg1">
                  <a:lumMod val="85000"/>
                </a:schemeClr>
              </a:solidFill>
              <a:prstDash val="dash"/>
            </a:ln>
          </c:spPr>
        </c:minorGridlines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 smtClean="0"/>
                  <a:t>Draw Calls (thousands</a:t>
                </a:r>
                <a:r>
                  <a:rPr lang="en-US" sz="2000" dirty="0"/>
                  <a:t>)</a:t>
                </a:r>
              </a:p>
            </c:rich>
          </c:tx>
          <c:layout>
            <c:manualLayout>
              <c:xMode val="edge"/>
              <c:yMode val="edge"/>
              <c:x val="0.32141885999730019"/>
              <c:y val="0.74971434556670069"/>
            </c:manualLayout>
          </c:layout>
        </c:title>
        <c:numFmt formatCode="General" sourceLinked="1"/>
        <c:tickLblPos val="nextTo"/>
        <c:spPr>
          <a:ln w="6350"/>
        </c:spPr>
        <c:txPr>
          <a:bodyPr/>
          <a:lstStyle/>
          <a:p>
            <a:pPr>
              <a:defRPr sz="1800"/>
            </a:pPr>
            <a:endParaRPr lang="en-US"/>
          </a:p>
        </c:txPr>
        <c:crossAx val="128007552"/>
        <c:crosses val="autoZero"/>
        <c:crossBetween val="midCat"/>
        <c:majorUnit val="5000"/>
        <c:minorUnit val="2500"/>
        <c:dispUnits>
          <c:builtInUnit val="thousands"/>
        </c:dispUnits>
      </c:valAx>
      <c:valAx>
        <c:axId val="128007552"/>
        <c:scaling>
          <c:orientation val="minMax"/>
          <c:max val="100"/>
          <c:min val="0"/>
        </c:scaling>
        <c:axPos val="l"/>
        <c:min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/>
                  <a:t>Frame Time (ms)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128004864"/>
        <c:crosses val="autoZero"/>
        <c:crossBetween val="midCat"/>
        <c:majorUnit val="20"/>
        <c:minorUnit val="10"/>
      </c:valAx>
      <c:spPr>
        <a:ln w="6350" cap="sq">
          <a:solidFill>
            <a:schemeClr val="tx1"/>
          </a:solidFill>
          <a:bevel/>
        </a:ln>
      </c:spPr>
    </c:plotArea>
    <c:legend>
      <c:legendPos val="r"/>
      <c:layout>
        <c:manualLayout>
          <c:xMode val="edge"/>
          <c:yMode val="edge"/>
          <c:x val="4.3210324515887126E-2"/>
          <c:y val="0.87296482939632569"/>
          <c:w val="0.87876144186542382"/>
          <c:h val="0.1251814523184602"/>
        </c:manualLayout>
      </c:layout>
      <c:overlay val="1"/>
      <c:spPr>
        <a:solidFill>
          <a:sysClr val="window" lastClr="FFFFFF"/>
        </a:solidFill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zero"/>
  </c:chart>
  <c:spPr>
    <a:solidFill>
      <a:sysClr val="window" lastClr="FFFFFF"/>
    </a:solidFill>
    <a:ln>
      <a:noFill/>
    </a:ln>
  </c:sp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1972698573968626"/>
          <c:y val="1.5854889815051603E-2"/>
          <c:w val="0.81113568035400563"/>
          <c:h val="0.51694152852596653"/>
        </c:manualLayout>
      </c:layout>
      <c:scatterChart>
        <c:scatterStyle val="lineMarker"/>
        <c:ser>
          <c:idx val="2"/>
          <c:order val="0"/>
          <c:tx>
            <c:v>cached-optimized</c:v>
          </c:tx>
          <c:spPr>
            <a:ln w="25400">
              <a:solidFill>
                <a:srgbClr val="B1E200"/>
              </a:solidFill>
            </a:ln>
          </c:spPr>
          <c:marker>
            <c:symbol val="square"/>
            <c:size val="7"/>
            <c:spPr>
              <a:solidFill>
                <a:sysClr val="window" lastClr="FFFFFF"/>
              </a:solidFill>
              <a:ln>
                <a:solidFill>
                  <a:srgbClr val="B1E200"/>
                </a:solidFill>
              </a:ln>
            </c:spPr>
          </c:marker>
          <c:xVal>
            <c:numRef>
              <c:f>Sheet1!$K$227:$K$231</c:f>
              <c:numCache>
                <c:formatCode>General</c:formatCode>
                <c:ptCount val="5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80</c:v>
                </c:pt>
                <c:pt idx="4">
                  <c:v>100</c:v>
                </c:pt>
              </c:numCache>
            </c:numRef>
          </c:xVal>
          <c:yVal>
            <c:numRef>
              <c:f>(Sheet1!$I$468,Sheet1!$I$463,Sheet1!$I$458,Sheet1!$I$453,Sheet1!$I$448,Sheet1!$I$443)</c:f>
              <c:numCache>
                <c:formatCode>General</c:formatCode>
                <c:ptCount val="6"/>
                <c:pt idx="0">
                  <c:v>71.900000000000006</c:v>
                </c:pt>
                <c:pt idx="1">
                  <c:v>76.34</c:v>
                </c:pt>
                <c:pt idx="2">
                  <c:v>94.98</c:v>
                </c:pt>
                <c:pt idx="3">
                  <c:v>113.22</c:v>
                </c:pt>
                <c:pt idx="4">
                  <c:v>129.08000000000001</c:v>
                </c:pt>
                <c:pt idx="5">
                  <c:v>133.26999999999998</c:v>
                </c:pt>
              </c:numCache>
            </c:numRef>
          </c:yVal>
        </c:ser>
        <c:ser>
          <c:idx val="3"/>
          <c:order val="1"/>
          <c:tx>
            <c:v>cached-optimized-parallel</c:v>
          </c:tx>
          <c:spPr>
            <a:ln w="25400">
              <a:solidFill>
                <a:srgbClr val="3366FF"/>
              </a:solidFill>
            </a:ln>
          </c:spPr>
          <c:marker>
            <c:symbol val="triangle"/>
            <c:size val="7"/>
            <c:spPr>
              <a:solidFill>
                <a:sysClr val="window" lastClr="FFFFFF"/>
              </a:solidFill>
              <a:ln>
                <a:solidFill>
                  <a:srgbClr val="3366FF"/>
                </a:solidFill>
              </a:ln>
            </c:spPr>
          </c:marker>
          <c:xVal>
            <c:numRef>
              <c:f>Sheet1!$J$333:$J$338</c:f>
              <c:numCache>
                <c:formatCode>General</c:formatCode>
                <c:ptCount val="6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(Sheet1!$I$470,Sheet1!$I$465,Sheet1!$I$460,Sheet1!$I$455,Sheet1!$I$450,Sheet1!$I$445)</c:f>
              <c:numCache>
                <c:formatCode>General</c:formatCode>
                <c:ptCount val="6"/>
                <c:pt idx="0">
                  <c:v>71.83</c:v>
                </c:pt>
                <c:pt idx="1">
                  <c:v>77.2</c:v>
                </c:pt>
                <c:pt idx="2">
                  <c:v>81.179999999999978</c:v>
                </c:pt>
                <c:pt idx="3">
                  <c:v>84.35</c:v>
                </c:pt>
                <c:pt idx="4">
                  <c:v>83.149999999999991</c:v>
                </c:pt>
                <c:pt idx="5">
                  <c:v>87</c:v>
                </c:pt>
              </c:numCache>
            </c:numRef>
          </c:yVal>
        </c:ser>
        <c:ser>
          <c:idx val="10"/>
          <c:order val="2"/>
          <c:tx>
            <c:v>OpenSceneGraph</c:v>
          </c:tx>
          <c:spPr>
            <a:ln w="25400">
              <a:solidFill>
                <a:srgbClr val="FF6600"/>
              </a:solidFill>
            </a:ln>
          </c:spPr>
          <c:marker>
            <c:symbol val="diamond"/>
            <c:size val="7"/>
            <c:spPr>
              <a:solidFill>
                <a:sysClr val="window" lastClr="FFFFFF"/>
              </a:solidFill>
              <a:ln>
                <a:solidFill>
                  <a:srgbClr val="FF6600"/>
                </a:solidFill>
              </a:ln>
            </c:spPr>
          </c:marker>
          <c:xVal>
            <c:numRef>
              <c:f>Sheet1!$H$158:$H$163</c:f>
              <c:numCache>
                <c:formatCode>General</c:formatCode>
                <c:ptCount val="6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(Sheet1!$I$467,Sheet1!$I$462,Sheet1!$I$457,Sheet1!$I$452,Sheet1!$I$447,Sheet1!$I$442)</c:f>
              <c:numCache>
                <c:formatCode>General</c:formatCode>
                <c:ptCount val="6"/>
                <c:pt idx="0">
                  <c:v>96.59</c:v>
                </c:pt>
                <c:pt idx="1">
                  <c:v>129.39000000000001</c:v>
                </c:pt>
                <c:pt idx="2">
                  <c:v>144.60999999999999</c:v>
                </c:pt>
                <c:pt idx="3">
                  <c:v>156.16</c:v>
                </c:pt>
                <c:pt idx="4">
                  <c:v>161.79</c:v>
                </c:pt>
                <c:pt idx="5">
                  <c:v>165.34</c:v>
                </c:pt>
              </c:numCache>
            </c:numRef>
          </c:yVal>
        </c:ser>
        <c:ser>
          <c:idx val="9"/>
          <c:order val="3"/>
          <c:tx>
            <c:v>OpenSceneGraph, multithreaded</c:v>
          </c:tx>
          <c:spPr>
            <a:ln w="25400">
              <a:solidFill>
                <a:srgbClr val="DD080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DD0801"/>
                </a:solidFill>
              </a:ln>
            </c:spPr>
          </c:marker>
          <c:xVal>
            <c:numRef>
              <c:f>Sheet1!$H$158:$H$163</c:f>
              <c:numCache>
                <c:formatCode>General</c:formatCode>
                <c:ptCount val="6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xVal>
          <c:yVal>
            <c:numRef>
              <c:f>Sheet1!$I$472:$I$477</c:f>
              <c:numCache>
                <c:formatCode>General</c:formatCode>
                <c:ptCount val="6"/>
                <c:pt idx="0">
                  <c:v>71.13</c:v>
                </c:pt>
                <c:pt idx="1">
                  <c:v>97.07</c:v>
                </c:pt>
                <c:pt idx="2">
                  <c:v>110.82</c:v>
                </c:pt>
                <c:pt idx="3">
                  <c:v>122.24000000000002</c:v>
                </c:pt>
                <c:pt idx="4">
                  <c:v>127.04</c:v>
                </c:pt>
                <c:pt idx="5">
                  <c:v>133.60999999999999</c:v>
                </c:pt>
              </c:numCache>
            </c:numRef>
          </c:yVal>
        </c:ser>
        <c:axId val="128050688"/>
        <c:axId val="127352832"/>
      </c:scatterChart>
      <c:valAx>
        <c:axId val="128050688"/>
        <c:scaling>
          <c:orientation val="minMax"/>
          <c:max val="100"/>
          <c:min val="0"/>
        </c:scaling>
        <c:axPos val="b"/>
        <c:majorGridlines>
          <c:spPr>
            <a:ln>
              <a:solidFill>
                <a:srgbClr val="D9D9D9"/>
              </a:solidFill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/>
                  <a:t>Percentage of Dynamic Geometries</a:t>
                </a:r>
              </a:p>
            </c:rich>
          </c:tx>
          <c:layout>
            <c:manualLayout>
              <c:xMode val="edge"/>
              <c:yMode val="edge"/>
              <c:x val="0.24825292102416929"/>
              <c:y val="0.61804930262104485"/>
            </c:manualLayout>
          </c:layout>
        </c:title>
        <c:numFmt formatCode="General" sourceLinked="1"/>
        <c:tickLblPos val="nextTo"/>
        <c:txPr>
          <a:bodyPr/>
          <a:lstStyle/>
          <a:p>
            <a:pPr>
              <a:defRPr sz="1500" baseline="0"/>
            </a:pPr>
            <a:endParaRPr lang="en-US"/>
          </a:p>
        </c:txPr>
        <c:crossAx val="127352832"/>
        <c:crosses val="autoZero"/>
        <c:crossBetween val="midCat"/>
      </c:valAx>
      <c:valAx>
        <c:axId val="127352832"/>
        <c:scaling>
          <c:orientation val="minMax"/>
          <c:max val="180"/>
          <c:min val="0"/>
        </c:scaling>
        <c:axPos val="l"/>
        <c:majorGridlines>
          <c:spPr>
            <a:ln>
              <a:solidFill>
                <a:srgbClr val="D9D9D9"/>
              </a:solidFill>
            </a:ln>
          </c:spPr>
        </c:majorGridlines>
        <c:minorGridlines>
          <c:spPr>
            <a:ln>
              <a:solidFill>
                <a:srgbClr val="D9D9D9"/>
              </a:solidFill>
              <a:prstDash val="dash"/>
            </a:ln>
          </c:spPr>
        </c:min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/>
                  <a:t>Frame Time (ms)</a:t>
                </a:r>
              </a:p>
            </c:rich>
          </c:tx>
          <c:layout/>
        </c:title>
        <c:numFmt formatCode="0" sourceLinked="0"/>
        <c:tickLblPos val="nextTo"/>
        <c:txPr>
          <a:bodyPr/>
          <a:lstStyle/>
          <a:p>
            <a:pPr>
              <a:defRPr sz="1500" baseline="0"/>
            </a:pPr>
            <a:endParaRPr lang="en-US"/>
          </a:p>
        </c:txPr>
        <c:crossAx val="128050688"/>
        <c:crosses val="autoZero"/>
        <c:crossBetween val="midCat"/>
        <c:majorUnit val="20"/>
        <c:minorUnit val="10"/>
      </c:valAx>
      <c:spPr>
        <a:noFill/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4149858095085791"/>
          <c:y val="0.68146965051498831"/>
          <c:w val="0.55661482637251225"/>
          <c:h val="0.28597949197397743"/>
        </c:manualLayout>
      </c:layout>
      <c:spPr>
        <a:solidFill>
          <a:sysClr val="window" lastClr="FFFFFF"/>
        </a:solidFill>
        <a:ln w="6350">
          <a:solidFill>
            <a:srgbClr val="D9D9D9"/>
          </a:solidFill>
        </a:ln>
      </c:spPr>
      <c:txPr>
        <a:bodyPr/>
        <a:lstStyle/>
        <a:p>
          <a:pPr>
            <a:defRPr sz="1800" baseline="0"/>
          </a:pPr>
          <a:endParaRPr lang="en-US"/>
        </a:p>
      </c:txPr>
    </c:legend>
    <c:plotVisOnly val="1"/>
  </c:chart>
  <c:spPr>
    <a:solidFill>
      <a:schemeClr val="bg1"/>
    </a:solidFill>
    <a:ln>
      <a:noFill/>
    </a:ln>
  </c:sp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N W3" pitchFamily="-32" charset="-128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N W3" pitchFamily="-32" charset="-128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N W3" pitchFamily="-32" charset="-128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N W3" pitchFamily="-32" charset="-128"/>
                <a:sym typeface="Arial" charset="0"/>
              </a:defRPr>
            </a:lvl1pPr>
          </a:lstStyle>
          <a:p>
            <a:pPr>
              <a:defRPr/>
            </a:pPr>
            <a:fld id="{F7DDD3E5-FDD9-405D-B7A8-2634958D97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29562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36774" algn="l" rtl="0" eaLnBrk="0" fontAlgn="base" hangingPunct="0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73547" algn="l" rtl="0" eaLnBrk="0" fontAlgn="base" hangingPunct="0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10321" algn="l" rtl="0" eaLnBrk="0" fontAlgn="base" hangingPunct="0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47094" algn="l" rtl="0" eaLnBrk="0" fontAlgn="base" hangingPunct="0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683868" algn="l" defTabSz="6735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20641" algn="l" defTabSz="6735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7415" algn="l" defTabSz="6735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94188" algn="l" defTabSz="6735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A7B84-D43A-4070-AD83-CA9A11B8D62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ECDDB-FFC3-4D38-8B11-2D1E527598D2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309563" y="4679156"/>
            <a:ext cx="9286875" cy="0"/>
          </a:xfrm>
          <a:prstGeom prst="line">
            <a:avLst/>
          </a:prstGeom>
          <a:noFill/>
          <a:ln w="50800">
            <a:solidFill>
              <a:srgbClr val="B1CF21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>
              <a:defRPr/>
            </a:pPr>
            <a:endParaRPr lang="en-GB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4559" y="2303859"/>
            <a:ext cx="8416230" cy="208954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09117" y="4929188"/>
            <a:ext cx="6907113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0256" y="6286280"/>
            <a:ext cx="1588926" cy="46322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4964906"/>
            <a:ext cx="4275832" cy="160734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1043" y="4964906"/>
            <a:ext cx="4275832" cy="160734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Calibri" pitchFamily="34" charset="0"/>
              </a:defRPr>
            </a:lvl1pPr>
            <a:lvl3pPr>
              <a:defRPr b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429501" y="6409260"/>
            <a:ext cx="403882" cy="32146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D4A16-7479-485F-B261-F4E2BAEA3F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800" y="1352848"/>
            <a:ext cx="4468099" cy="473273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985" y="1352848"/>
            <a:ext cx="4468100" cy="473273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AA750-31CA-4EE4-AECA-E3DFDCE4F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31330-3B0B-43F3-A057-32763F295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ABC6-EA0A-4A58-AD6D-FC62123140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E6502-54BF-48BD-A177-EA97DC1C7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9125" y="2384227"/>
            <a:ext cx="8667750" cy="200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Calibri Bold" pitchFamily="-32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9125" y="4964906"/>
            <a:ext cx="8667750" cy="16073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Calibri Bold" pitchFamily="-32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Calibri Bold" pitchFamily="-32" charset="0"/>
              </a:rPr>
              <a:t>Third level</a:t>
            </a:r>
          </a:p>
          <a:p>
            <a:pPr lvl="3"/>
            <a:r>
              <a:rPr lang="en-US" dirty="0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dirty="0" smtClean="0">
                <a:sym typeface="Calibri Bold" pitchFamily="-32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309563" y="4679156"/>
            <a:ext cx="9286875" cy="0"/>
          </a:xfrm>
          <a:prstGeom prst="line">
            <a:avLst/>
          </a:prstGeom>
          <a:noFill/>
          <a:ln w="50800">
            <a:solidFill>
              <a:srgbClr val="B1CF21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>
              <a:defRPr/>
            </a:pPr>
            <a:endParaRPr lang="en-GB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0256" y="6286280"/>
            <a:ext cx="1588926" cy="46322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6" r:id="rId2"/>
    <p:sldLayoutId id="2147483698" r:id="rId3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80000"/>
        </a:lnSpc>
        <a:spcBef>
          <a:spcPts val="221"/>
        </a:spcBef>
        <a:spcAft>
          <a:spcPct val="0"/>
        </a:spcAft>
        <a:defRPr sz="4400" b="1">
          <a:solidFill>
            <a:srgbClr val="282828"/>
          </a:solidFill>
          <a:latin typeface="Calibri" pitchFamily="34" charset="0"/>
          <a:ea typeface="+mj-ea"/>
          <a:cs typeface="+mj-cs"/>
          <a:sym typeface="Calibri Bold" pitchFamily="-32" charset="0"/>
        </a:defRPr>
      </a:lvl1pPr>
      <a:lvl2pPr algn="ctr" rtl="0" eaLnBrk="0" fontAlgn="base" hangingPunct="0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2pPr>
      <a:lvl3pPr algn="ctr" rtl="0" eaLnBrk="0" fontAlgn="base" hangingPunct="0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3pPr>
      <a:lvl4pPr algn="ctr" rtl="0" eaLnBrk="0" fontAlgn="base" hangingPunct="0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4pPr>
      <a:lvl5pPr algn="ctr" rtl="0" eaLnBrk="0" fontAlgn="base" hangingPunct="0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5pPr>
      <a:lvl6pPr marL="336774" algn="ctr" rtl="0" fontAlgn="base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6pPr>
      <a:lvl7pPr marL="673547" algn="ctr" rtl="0" fontAlgn="base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7pPr>
      <a:lvl8pPr marL="1010321" algn="ctr" rtl="0" fontAlgn="base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8pPr>
      <a:lvl9pPr marL="1347094" algn="ctr" rtl="0" fontAlgn="base">
        <a:lnSpc>
          <a:spcPct val="80000"/>
        </a:lnSpc>
        <a:spcBef>
          <a:spcPts val="221"/>
        </a:spcBef>
        <a:spcAft>
          <a:spcPct val="0"/>
        </a:spcAft>
        <a:defRPr sz="4400">
          <a:solidFill>
            <a:srgbClr val="282828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9pPr>
    </p:titleStyle>
    <p:bodyStyle>
      <a:lvl1pPr marL="252580" indent="-252580" algn="ctr" rtl="0" eaLnBrk="0" fontAlgn="base" hangingPunct="0">
        <a:lnSpc>
          <a:spcPct val="80000"/>
        </a:lnSpc>
        <a:spcBef>
          <a:spcPts val="1768"/>
        </a:spcBef>
        <a:spcAft>
          <a:spcPct val="0"/>
        </a:spcAft>
        <a:defRPr sz="3200" b="1">
          <a:solidFill>
            <a:srgbClr val="515151"/>
          </a:solidFill>
          <a:latin typeface="Calibri" pitchFamily="34" charset="0"/>
          <a:ea typeface="+mn-ea"/>
          <a:cs typeface="+mn-cs"/>
          <a:sym typeface="Calibri Bold" pitchFamily="-32" charset="0"/>
        </a:defRPr>
      </a:lvl1pPr>
      <a:lvl2pPr marL="0" indent="0" algn="ctr" rtl="0" eaLnBrk="0" fontAlgn="base" hangingPunct="0">
        <a:lnSpc>
          <a:spcPct val="80000"/>
        </a:lnSpc>
        <a:spcBef>
          <a:spcPts val="1326"/>
        </a:spcBef>
        <a:spcAft>
          <a:spcPct val="0"/>
        </a:spcAft>
        <a:defRPr sz="2800" spc="-40" baseline="0">
          <a:solidFill>
            <a:srgbClr val="515151"/>
          </a:solidFill>
          <a:latin typeface="Calibri" pitchFamily="34" charset="0"/>
          <a:ea typeface="Calibri" pitchFamily="34" charset="0"/>
          <a:sym typeface="Calibri" pitchFamily="34" charset="0"/>
        </a:defRPr>
      </a:lvl2pPr>
      <a:lvl3pPr marL="0" indent="0" algn="ctr" rtl="0" eaLnBrk="0" fontAlgn="base" hangingPunct="0">
        <a:lnSpc>
          <a:spcPct val="80000"/>
        </a:lnSpc>
        <a:spcBef>
          <a:spcPts val="1326"/>
        </a:spcBef>
        <a:spcAft>
          <a:spcPct val="0"/>
        </a:spcAft>
        <a:defRPr sz="2600" b="1">
          <a:solidFill>
            <a:srgbClr val="515151"/>
          </a:solidFill>
          <a:latin typeface="Calibri" pitchFamily="34" charset="0"/>
          <a:ea typeface="+mn-ea"/>
          <a:sym typeface="Calibri Bold" pitchFamily="-32" charset="0"/>
        </a:defRPr>
      </a:lvl3pPr>
      <a:lvl4pPr marL="0" indent="0" algn="ctr" rtl="0" eaLnBrk="0" fontAlgn="base" hangingPunct="0">
        <a:lnSpc>
          <a:spcPct val="80000"/>
        </a:lnSpc>
        <a:spcBef>
          <a:spcPts val="1326"/>
        </a:spcBef>
        <a:spcAft>
          <a:spcPct val="0"/>
        </a:spcAft>
        <a:defRPr sz="2400" spc="-30" baseline="0">
          <a:solidFill>
            <a:srgbClr val="51515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4pPr>
      <a:lvl5pPr marL="0" indent="0" algn="ctr" rtl="0" eaLnBrk="0" fontAlgn="base" hangingPunct="0">
        <a:lnSpc>
          <a:spcPct val="80000"/>
        </a:lnSpc>
        <a:spcBef>
          <a:spcPts val="884"/>
        </a:spcBef>
        <a:spcAft>
          <a:spcPct val="0"/>
        </a:spcAft>
        <a:defRPr sz="2400" b="1">
          <a:solidFill>
            <a:srgbClr val="515151"/>
          </a:solidFill>
          <a:latin typeface="+mn-lt"/>
          <a:ea typeface="+mn-ea"/>
          <a:sym typeface="Calibri Bold" pitchFamily="-32" charset="0"/>
        </a:defRPr>
      </a:lvl5pPr>
      <a:lvl6pPr marL="336774" algn="ctr" rtl="0" fontAlgn="base">
        <a:lnSpc>
          <a:spcPct val="80000"/>
        </a:lnSpc>
        <a:spcBef>
          <a:spcPts val="884"/>
        </a:spcBef>
        <a:spcAft>
          <a:spcPct val="0"/>
        </a:spcAft>
        <a:defRPr sz="2400">
          <a:solidFill>
            <a:srgbClr val="515151"/>
          </a:solidFill>
          <a:latin typeface="+mn-lt"/>
          <a:ea typeface="+mn-ea"/>
          <a:sym typeface="Calibri Bold" pitchFamily="-32" charset="0"/>
        </a:defRPr>
      </a:lvl6pPr>
      <a:lvl7pPr marL="673547" algn="ctr" rtl="0" fontAlgn="base">
        <a:lnSpc>
          <a:spcPct val="80000"/>
        </a:lnSpc>
        <a:spcBef>
          <a:spcPts val="884"/>
        </a:spcBef>
        <a:spcAft>
          <a:spcPct val="0"/>
        </a:spcAft>
        <a:defRPr sz="2400">
          <a:solidFill>
            <a:srgbClr val="515151"/>
          </a:solidFill>
          <a:latin typeface="+mn-lt"/>
          <a:ea typeface="+mn-ea"/>
          <a:sym typeface="Calibri Bold" pitchFamily="-32" charset="0"/>
        </a:defRPr>
      </a:lvl7pPr>
      <a:lvl8pPr marL="1010321" algn="ctr" rtl="0" fontAlgn="base">
        <a:lnSpc>
          <a:spcPct val="80000"/>
        </a:lnSpc>
        <a:spcBef>
          <a:spcPts val="884"/>
        </a:spcBef>
        <a:spcAft>
          <a:spcPct val="0"/>
        </a:spcAft>
        <a:defRPr sz="2400">
          <a:solidFill>
            <a:srgbClr val="515151"/>
          </a:solidFill>
          <a:latin typeface="+mn-lt"/>
          <a:ea typeface="+mn-ea"/>
          <a:sym typeface="Calibri Bold" pitchFamily="-32" charset="0"/>
        </a:defRPr>
      </a:lvl8pPr>
      <a:lvl9pPr marL="1347094" algn="ctr" rtl="0" fontAlgn="base">
        <a:lnSpc>
          <a:spcPct val="80000"/>
        </a:lnSpc>
        <a:spcBef>
          <a:spcPts val="884"/>
        </a:spcBef>
        <a:spcAft>
          <a:spcPct val="0"/>
        </a:spcAft>
        <a:defRPr sz="2400">
          <a:solidFill>
            <a:srgbClr val="515151"/>
          </a:solidFill>
          <a:latin typeface="+mn-lt"/>
          <a:ea typeface="+mn-ea"/>
          <a:sym typeface="Calibri Bold" pitchFamily="-32" charset="0"/>
        </a:defRPr>
      </a:lvl9pPr>
    </p:bodyStyle>
    <p:otherStyle>
      <a:defPPr>
        <a:defRPr lang="en-US"/>
      </a:defPPr>
      <a:lvl1pPr marL="0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0256" y="6286280"/>
            <a:ext cx="1588926" cy="46322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9125" y="108039"/>
            <a:ext cx="8667750" cy="9565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Calibri Bold" pitchFamily="-32" charset="0"/>
              </a:rPr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52848"/>
            <a:ext cx="8678485" cy="4732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Calibri Bold" pitchFamily="-32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Calibri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Calibri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Calibri" pitchFamily="34" charset="0"/>
              </a:rPr>
              <a:t>Fourth level</a:t>
            </a:r>
          </a:p>
          <a:p>
            <a:pPr lvl="4"/>
            <a:r>
              <a:rPr lang="en-US" dirty="0" smtClean="0">
                <a:sym typeface="Calibri" pitchFamily="34" charset="0"/>
              </a:rPr>
              <a:t>Fifth level</a:t>
            </a:r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19125" y="6442947"/>
            <a:ext cx="2166938" cy="3359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63669" indent="-363669">
              <a:lnSpc>
                <a:spcPct val="113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63669" algn="l"/>
                <a:tab pos="972901" algn="l"/>
                <a:tab pos="1945803" algn="l"/>
                <a:tab pos="2399511" algn="l"/>
              </a:tabLst>
              <a:defRPr/>
            </a:pPr>
            <a:r>
              <a:rPr lang="en-US" sz="1500" b="1" dirty="0" smtClean="0">
                <a:solidFill>
                  <a:srgbClr val="515151"/>
                </a:solidFill>
                <a:latin typeface="Calibri" pitchFamily="34" charset="0"/>
              </a:rPr>
              <a:t>Harald Steinlechner</a:t>
            </a:r>
            <a:endParaRPr lang="en-US" sz="1500" b="1" dirty="0">
              <a:solidFill>
                <a:srgbClr val="515151"/>
              </a:solidFill>
              <a:latin typeface="Calibri" pitchFamily="34" charset="0"/>
            </a:endParaRPr>
          </a:p>
        </p:txBody>
      </p:sp>
      <p:sp>
        <p:nvSpPr>
          <p:cNvPr id="2053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429501" y="6409358"/>
            <a:ext cx="403882" cy="3214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7355" tIns="33677" rIns="67355" bIns="33677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spcBef>
                <a:spcPct val="0"/>
              </a:spcBef>
              <a:buClrTx/>
              <a:buSzTx/>
              <a:buFontTx/>
              <a:buNone/>
              <a:tabLst>
                <a:tab pos="0" algn="l"/>
              </a:tabLst>
              <a:defRPr sz="1500" b="1">
                <a:solidFill>
                  <a:srgbClr val="515151"/>
                </a:solidFill>
                <a:latin typeface="Calibri" pitchFamily="34" charset="0"/>
                <a:sym typeface="Verdana" pitchFamily="34" charset="0"/>
              </a:defRPr>
            </a:lvl1pPr>
          </a:lstStyle>
          <a:p>
            <a:pPr>
              <a:defRPr/>
            </a:pPr>
            <a:fld id="{4BECAF30-8879-4CAA-A7E4-FA030EE4F7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/>
          </p:cNvSpPr>
          <p:nvPr/>
        </p:nvSpPr>
        <p:spPr bwMode="auto">
          <a:xfrm>
            <a:off x="2913032" y="6442947"/>
            <a:ext cx="4082355" cy="3359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13000"/>
              </a:lnSpc>
              <a:spcBef>
                <a:spcPct val="0"/>
              </a:spcBef>
              <a:buClrTx/>
              <a:buSzTx/>
              <a:buFontTx/>
              <a:buNone/>
              <a:tabLst>
                <a:tab pos="0" algn="l"/>
                <a:tab pos="915603" algn="l"/>
                <a:tab pos="1832376" algn="l"/>
                <a:tab pos="2747978" algn="l"/>
                <a:tab pos="3664751" algn="l"/>
                <a:tab pos="3978137" algn="l"/>
              </a:tabLst>
              <a:defRPr/>
            </a:pPr>
            <a:r>
              <a:rPr lang="de-AT" sz="1500" b="1" dirty="0" smtClean="0">
                <a:solidFill>
                  <a:srgbClr val="515151"/>
                </a:solidFill>
                <a:latin typeface="Calibri" pitchFamily="34" charset="0"/>
              </a:rPr>
              <a:t>Efficient</a:t>
            </a:r>
            <a:r>
              <a:rPr lang="de-AT" sz="1500" b="1" baseline="0" dirty="0" smtClean="0">
                <a:solidFill>
                  <a:srgbClr val="515151"/>
                </a:solidFill>
                <a:latin typeface="Calibri" pitchFamily="34" charset="0"/>
              </a:rPr>
              <a:t> Scene Graph Rendering</a:t>
            </a:r>
            <a:endParaRPr lang="en-US" sz="1500" b="1" dirty="0">
              <a:solidFill>
                <a:srgbClr val="515151"/>
              </a:solidFill>
              <a:latin typeface="Calibri" pitchFamily="34" charset="0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303517" y="1081142"/>
            <a:ext cx="9292921" cy="0"/>
          </a:xfrm>
          <a:prstGeom prst="line">
            <a:avLst/>
          </a:prstGeom>
          <a:noFill/>
          <a:ln w="50800">
            <a:solidFill>
              <a:srgbClr val="BFD63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>
              <a:defRPr/>
            </a:pPr>
            <a:endParaRPr lang="en-GB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303517" y="6313068"/>
            <a:ext cx="7609675" cy="0"/>
          </a:xfrm>
          <a:prstGeom prst="line">
            <a:avLst/>
          </a:prstGeom>
          <a:noFill/>
          <a:ln w="50800">
            <a:solidFill>
              <a:srgbClr val="BFD63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>
              <a:defRPr/>
            </a:pPr>
            <a:endParaRPr lang="en-GB"/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075004" y="3303985"/>
            <a:ext cx="75633" cy="40796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37419" tIns="37419" rIns="37419" bIns="37419">
            <a:spAutoFit/>
          </a:bodyPr>
          <a:lstStyle/>
          <a:p>
            <a:pPr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0" r:id="rId3"/>
    <p:sldLayoutId id="2147483711" r:id="rId4"/>
    <p:sldLayoutId id="2147483712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+mj-ea"/>
          <a:cs typeface="+mj-cs"/>
          <a:sym typeface="Calibri Bold" pitchFamily="-32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itchFamily="34" charset="0"/>
          <a:ea typeface="ヒラギノ角ゴ ProN W6" pitchFamily="-32" charset="-128"/>
          <a:sym typeface="Calibri Bold" pitchFamily="-32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itchFamily="34" charset="0"/>
          <a:ea typeface="ヒラギノ角ゴ ProN W6" pitchFamily="-32" charset="-128"/>
          <a:sym typeface="Calibri Bold" pitchFamily="-32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itchFamily="34" charset="0"/>
          <a:ea typeface="ヒラギノ角ゴ ProN W6" pitchFamily="-32" charset="-128"/>
          <a:sym typeface="Calibri Bold" pitchFamily="-32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itchFamily="34" charset="0"/>
          <a:ea typeface="ヒラギノ角ゴ ProN W6" pitchFamily="-32" charset="-128"/>
          <a:sym typeface="Calibri Bold" pitchFamily="-32" charset="0"/>
        </a:defRPr>
      </a:lvl5pPr>
      <a:lvl6pPr marL="336774" algn="l" rtl="0" fontAlgn="base">
        <a:lnSpc>
          <a:spcPct val="80000"/>
        </a:lnSpc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6pPr>
      <a:lvl7pPr marL="673547" algn="l" rtl="0" fontAlgn="base">
        <a:lnSpc>
          <a:spcPct val="80000"/>
        </a:lnSpc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7pPr>
      <a:lvl8pPr marL="1010321" algn="l" rtl="0" fontAlgn="base">
        <a:lnSpc>
          <a:spcPct val="80000"/>
        </a:lnSpc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8pPr>
      <a:lvl9pPr marL="1347094" algn="l" rtl="0" fontAlgn="base">
        <a:lnSpc>
          <a:spcPct val="80000"/>
        </a:lnSpc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Calibri Bold" pitchFamily="-32" charset="0"/>
          <a:ea typeface="ヒラギノ角ゴ ProN W6" pitchFamily="-32" charset="-128"/>
          <a:sym typeface="Calibri Bold" pitchFamily="-32" charset="0"/>
        </a:defRPr>
      </a:lvl9pPr>
    </p:titleStyle>
    <p:bodyStyle>
      <a:lvl1pPr marL="52388" indent="0" algn="l" rtl="0" eaLnBrk="0" fontAlgn="base" hangingPunct="0">
        <a:lnSpc>
          <a:spcPct val="80000"/>
        </a:lnSpc>
        <a:spcBef>
          <a:spcPts val="2357"/>
        </a:spcBef>
        <a:spcAft>
          <a:spcPct val="0"/>
        </a:spcAft>
        <a:buClr>
          <a:srgbClr val="BFD630"/>
        </a:buClr>
        <a:buFont typeface="Wingdings 2" pitchFamily="18" charset="2"/>
        <a:buNone/>
        <a:defRPr sz="2700" b="1">
          <a:solidFill>
            <a:schemeClr val="tx1"/>
          </a:solidFill>
          <a:latin typeface="Calibri" pitchFamily="34" charset="0"/>
          <a:ea typeface="+mn-ea"/>
          <a:cs typeface="+mn-cs"/>
          <a:sym typeface="Calibri Bold" pitchFamily="-32" charset="0"/>
        </a:defRPr>
      </a:lvl1pPr>
      <a:lvl2pPr marL="679450" indent="-366713" algn="l" rtl="0" eaLnBrk="0" fontAlgn="base" hangingPunct="0">
        <a:lnSpc>
          <a:spcPct val="80000"/>
        </a:lnSpc>
        <a:spcBef>
          <a:spcPts val="1547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2400" spc="-40" baseline="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2pPr>
      <a:lvl3pPr marL="1262063" indent="-322263" algn="l" rtl="0" eaLnBrk="0" fontAlgn="base" hangingPunct="0">
        <a:lnSpc>
          <a:spcPct val="80000"/>
        </a:lnSpc>
        <a:spcBef>
          <a:spcPts val="1547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2100" spc="-30" baseline="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3pPr>
      <a:lvl4pPr marL="1846263" indent="-322263" algn="l" rtl="0" eaLnBrk="0" fontAlgn="base" hangingPunct="0">
        <a:lnSpc>
          <a:spcPct val="80000"/>
        </a:lnSpc>
        <a:spcBef>
          <a:spcPts val="1326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900" spc="-20" baseline="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4pPr>
      <a:lvl5pPr marL="2378075" indent="-261938" algn="l" rtl="0" eaLnBrk="0" fontAlgn="base" hangingPunct="0">
        <a:lnSpc>
          <a:spcPct val="80000"/>
        </a:lnSpc>
        <a:spcBef>
          <a:spcPts val="1031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800" spc="-10" baseline="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5pPr>
      <a:lvl6pPr marL="3068381" indent="-299354" algn="l" rtl="0" fontAlgn="base">
        <a:lnSpc>
          <a:spcPct val="80000"/>
        </a:lnSpc>
        <a:spcBef>
          <a:spcPts val="1031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80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6pPr>
      <a:lvl7pPr marL="3405154" indent="-299354" algn="l" rtl="0" fontAlgn="base">
        <a:lnSpc>
          <a:spcPct val="80000"/>
        </a:lnSpc>
        <a:spcBef>
          <a:spcPts val="1031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80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7pPr>
      <a:lvl8pPr marL="3741928" indent="-299354" algn="l" rtl="0" fontAlgn="base">
        <a:lnSpc>
          <a:spcPct val="80000"/>
        </a:lnSpc>
        <a:spcBef>
          <a:spcPts val="1031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80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8pPr>
      <a:lvl9pPr marL="4078702" indent="-299354" algn="l" rtl="0" fontAlgn="base">
        <a:lnSpc>
          <a:spcPct val="80000"/>
        </a:lnSpc>
        <a:spcBef>
          <a:spcPts val="1031"/>
        </a:spcBef>
        <a:spcAft>
          <a:spcPct val="0"/>
        </a:spcAft>
        <a:buClr>
          <a:srgbClr val="BFD630"/>
        </a:buClr>
        <a:buSzPct val="100000"/>
        <a:buFont typeface="Wingdings 2" pitchFamily="18" charset="2"/>
        <a:buChar char="¡"/>
        <a:defRPr sz="1800">
          <a:solidFill>
            <a:schemeClr val="tx1"/>
          </a:solidFill>
          <a:latin typeface="Calibri" pitchFamily="34" charset="0"/>
          <a:ea typeface="ヒラギノ角ゴ ProN W3" pitchFamily="-32" charset="-128"/>
          <a:sym typeface="Calibri" pitchFamily="34" charset="0"/>
        </a:defRPr>
      </a:lvl9pPr>
    </p:bodyStyle>
    <p:otherStyle>
      <a:defPPr>
        <a:defRPr lang="en-US"/>
      </a:defPPr>
      <a:lvl1pPr marL="0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67354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Lazy Incremental Computation for Efficient Scene Graph Rendering</a:t>
            </a:r>
            <a:endParaRPr lang="en-US" dirty="0" smtClean="0"/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Michael Wörister, Harald Steinlechner, </a:t>
            </a:r>
            <a:br>
              <a:rPr lang="en-US" sz="2800" dirty="0" smtClean="0"/>
            </a:br>
            <a:r>
              <a:rPr lang="en-US" sz="2800" dirty="0" smtClean="0"/>
              <a:t>Stefan Maierhofer, and Robert F. Tobler</a:t>
            </a:r>
          </a:p>
          <a:p>
            <a:pPr lvl="1"/>
            <a:r>
              <a:rPr lang="en-US" dirty="0" smtClean="0"/>
              <a:t>VRVis Research Center</a:t>
            </a:r>
            <a:br>
              <a:rPr lang="en-US" dirty="0" smtClean="0"/>
            </a:br>
            <a:r>
              <a:rPr lang="en-US" dirty="0" smtClean="0"/>
              <a:t>Vienna, Austria</a:t>
            </a:r>
          </a:p>
          <a:p>
            <a:pPr lvl="2"/>
            <a:endParaRPr lang="en-US" dirty="0" smtClean="0">
              <a:sym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72880" y="1124744"/>
            <a:ext cx="2160240" cy="1512168"/>
            <a:chOff x="6321152" y="2060848"/>
            <a:chExt cx="2160240" cy="1512168"/>
          </a:xfrm>
        </p:grpSpPr>
        <p:sp>
          <p:nvSpPr>
            <p:cNvPr id="7" name="Oval 6"/>
            <p:cNvSpPr/>
            <p:nvPr/>
          </p:nvSpPr>
          <p:spPr bwMode="auto">
            <a:xfrm>
              <a:off x="7185248" y="206084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609184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32115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761312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897216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49344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7473280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4" name="Straight Connector 13"/>
            <p:cNvCxnSpPr>
              <a:stCxn id="7" idx="5"/>
              <a:endCxn id="10" idx="1"/>
            </p:cNvCxnSpPr>
            <p:nvPr/>
          </p:nvCxnSpPr>
          <p:spPr bwMode="auto">
            <a:xfrm>
              <a:off x="7554024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7" idx="3"/>
              <a:endCxn id="8" idx="7"/>
            </p:cNvCxnSpPr>
            <p:nvPr/>
          </p:nvCxnSpPr>
          <p:spPr bwMode="auto">
            <a:xfrm flipH="1">
              <a:off x="6977960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8" idx="3"/>
              <a:endCxn id="9" idx="0"/>
            </p:cNvCxnSpPr>
            <p:nvPr/>
          </p:nvCxnSpPr>
          <p:spPr bwMode="auto">
            <a:xfrm flipH="1">
              <a:off x="6537176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8" idx="5"/>
              <a:endCxn id="11" idx="0"/>
            </p:cNvCxnSpPr>
            <p:nvPr/>
          </p:nvCxnSpPr>
          <p:spPr bwMode="auto">
            <a:xfrm>
              <a:off x="6977960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0" idx="5"/>
              <a:endCxn id="12" idx="0"/>
            </p:cNvCxnSpPr>
            <p:nvPr/>
          </p:nvCxnSpPr>
          <p:spPr bwMode="auto">
            <a:xfrm>
              <a:off x="8130088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stCxn id="10" idx="3"/>
              <a:endCxn id="13" idx="0"/>
            </p:cNvCxnSpPr>
            <p:nvPr/>
          </p:nvCxnSpPr>
          <p:spPr bwMode="auto">
            <a:xfrm flipH="1">
              <a:off x="7689304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360712" y="764704"/>
          <a:ext cx="5448300" cy="1952625"/>
        </p:xfrm>
        <a:graphic>
          <a:graphicData uri="http://schemas.openxmlformats.org/presentationml/2006/ole">
            <p:oleObj spid="_x0000_s1026" name="PDF" r:id="rId4" imgW="0" imgH="0" progId="FoxitReader.Document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descr="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Efficient Synchronization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7</a:t>
            </a:r>
            <a:endParaRPr lang="en-US"/>
          </a:p>
        </p:txBody>
      </p:sp>
      <p:sp>
        <p:nvSpPr>
          <p:cNvPr id="8" name="Content Placeholder 2" descr=" 8"/>
          <p:cNvSpPr txBox="1">
            <a:spLocks/>
          </p:cNvSpPr>
          <p:nvPr/>
        </p:nvSpPr>
        <p:spPr>
          <a:xfrm>
            <a:off x="452500" y="1304603"/>
            <a:ext cx="8678485" cy="4732734"/>
          </a:xfrm>
          <a:prstGeom prst="rect">
            <a:avLst/>
          </a:prstGeom>
        </p:spPr>
        <p:txBody>
          <a:bodyPr/>
          <a:lstStyle/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Changes in Scene graph 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Modification to the tree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or attributes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Change propagation in: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In-place updates 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/ Structural updates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In this work: fast In-place updates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GB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graphicFrame>
        <p:nvGraphicFramePr>
          <p:cNvPr id="2051" name="Object 3" descr=" 2051"/>
          <p:cNvGraphicFramePr>
            <a:graphicFrameLocks noChangeAspect="1"/>
          </p:cNvGraphicFramePr>
          <p:nvPr/>
        </p:nvGraphicFramePr>
        <p:xfrm>
          <a:off x="4237420" y="2312876"/>
          <a:ext cx="2047728" cy="360040"/>
        </p:xfrm>
        <a:graphic>
          <a:graphicData uri="http://schemas.openxmlformats.org/presentationml/2006/ole">
            <p:oleObj spid="_x0000_s2051" name="Equation" r:id="rId3" imgW="1155600" imgH="203040" progId="Equation.3">
              <p:embed/>
            </p:oleObj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descr="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Efficient Synchronization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7</a:t>
            </a:r>
            <a:endParaRPr lang="en-US"/>
          </a:p>
        </p:txBody>
      </p:sp>
      <p:sp>
        <p:nvSpPr>
          <p:cNvPr id="8" name="Content Placeholder 2" descr=" 8"/>
          <p:cNvSpPr txBox="1">
            <a:spLocks/>
          </p:cNvSpPr>
          <p:nvPr/>
        </p:nvSpPr>
        <p:spPr>
          <a:xfrm>
            <a:off x="452500" y="1304603"/>
            <a:ext cx="8678485" cy="4732734"/>
          </a:xfrm>
          <a:prstGeom prst="rect">
            <a:avLst/>
          </a:prstGeom>
        </p:spPr>
        <p:txBody>
          <a:bodyPr/>
          <a:lstStyle/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Changes in Scene graph 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Modification to the tree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or attributes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Change propagation in: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In-place updates 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/ </a:t>
            </a:r>
            <a:r>
              <a:rPr lang="de-AT" sz="2400" kern="0" spc="-40" noProof="0" dirty="0" smtClean="0">
                <a:solidFill>
                  <a:srgbClr val="FF0000"/>
                </a:solidFill>
                <a:ea typeface="ヒラギノ角ゴ ProN W3" pitchFamily="-32" charset="-128"/>
                <a:sym typeface="Calibri" pitchFamily="34" charset="0"/>
              </a:rPr>
              <a:t>Structural updates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In this work: fast In-place updates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GB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graphicFrame>
        <p:nvGraphicFramePr>
          <p:cNvPr id="2051" name="Object 3" descr=" 2051"/>
          <p:cNvGraphicFramePr>
            <a:graphicFrameLocks noChangeAspect="1"/>
          </p:cNvGraphicFramePr>
          <p:nvPr/>
        </p:nvGraphicFramePr>
        <p:xfrm>
          <a:off x="4237420" y="2312876"/>
          <a:ext cx="2047728" cy="360040"/>
        </p:xfrm>
        <a:graphic>
          <a:graphicData uri="http://schemas.openxmlformats.org/presentationml/2006/ole">
            <p:oleObj spid="_x0000_s67586" name="Equation" r:id="rId3" imgW="1155600" imgH="203040" progId="Equation.3">
              <p:embed/>
            </p:oleObj>
          </a:graphicData>
        </a:graphic>
      </p:graphicFrame>
      <p:graphicFrame>
        <p:nvGraphicFramePr>
          <p:cNvPr id="67587" name="Object 4" descr=" 2052"/>
          <p:cNvGraphicFramePr>
            <a:graphicFrameLocks noChangeAspect="1"/>
          </p:cNvGraphicFramePr>
          <p:nvPr/>
        </p:nvGraphicFramePr>
        <p:xfrm>
          <a:off x="2864767" y="3770386"/>
          <a:ext cx="4295775" cy="2266950"/>
        </p:xfrm>
        <a:graphic>
          <a:graphicData uri="http://schemas.openxmlformats.org/presentationml/2006/ole">
            <p:oleObj spid="_x0000_s67587" name="PDF" r:id="rId4" imgW="0" imgH="0" progId="FoxitReader.Document">
              <p:embed/>
            </p:oleObj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descr="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Efficient Synchronization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7</a:t>
            </a:r>
            <a:endParaRPr lang="en-US"/>
          </a:p>
        </p:txBody>
      </p:sp>
      <p:graphicFrame>
        <p:nvGraphicFramePr>
          <p:cNvPr id="69635" name="Object 2" descr=" 2050"/>
          <p:cNvGraphicFramePr>
            <a:graphicFrameLocks noChangeAspect="1"/>
          </p:cNvGraphicFramePr>
          <p:nvPr/>
        </p:nvGraphicFramePr>
        <p:xfrm>
          <a:off x="2684747" y="3897052"/>
          <a:ext cx="4967929" cy="2106884"/>
        </p:xfrm>
        <a:graphic>
          <a:graphicData uri="http://schemas.openxmlformats.org/presentationml/2006/ole">
            <p:oleObj spid="_x0000_s70659" name="PDF" r:id="rId3" imgW="0" imgH="0" progId="FoxitReader.Document">
              <p:embed/>
            </p:oleObj>
          </a:graphicData>
        </a:graphic>
      </p:graphicFrame>
      <p:sp>
        <p:nvSpPr>
          <p:cNvPr id="8" name="Content Placeholder 2" descr=" 8"/>
          <p:cNvSpPr txBox="1">
            <a:spLocks/>
          </p:cNvSpPr>
          <p:nvPr/>
        </p:nvSpPr>
        <p:spPr>
          <a:xfrm>
            <a:off x="452500" y="1304603"/>
            <a:ext cx="8678485" cy="4732734"/>
          </a:xfrm>
          <a:prstGeom prst="rect">
            <a:avLst/>
          </a:prstGeom>
        </p:spPr>
        <p:txBody>
          <a:bodyPr/>
          <a:lstStyle/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Changes in Scene graph 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Modification to the tree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or attributes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Change propagation in: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solidFill>
                  <a:srgbClr val="FF0000"/>
                </a:solidFill>
                <a:ea typeface="ヒラギノ角ゴ ProN W3" pitchFamily="-32" charset="-128"/>
                <a:sym typeface="Calibri" pitchFamily="34" charset="0"/>
              </a:rPr>
              <a:t>In-place updates 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/ Structural updates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In this work: fast In-place updates 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GB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graphicFrame>
        <p:nvGraphicFramePr>
          <p:cNvPr id="2051" name="Object 3" descr=" 2051"/>
          <p:cNvGraphicFramePr>
            <a:graphicFrameLocks noChangeAspect="1"/>
          </p:cNvGraphicFramePr>
          <p:nvPr/>
        </p:nvGraphicFramePr>
        <p:xfrm>
          <a:off x="4237420" y="2312876"/>
          <a:ext cx="2047728" cy="360040"/>
        </p:xfrm>
        <a:graphic>
          <a:graphicData uri="http://schemas.openxmlformats.org/presentationml/2006/ole">
            <p:oleObj spid="_x0000_s70658" name="Equation" r:id="rId4" imgW="1155600" imgH="203040" progId="Equation.3">
              <p:embed/>
            </p:oleObj>
          </a:graphicData>
        </a:graphic>
      </p:graphicFrame>
      <p:sp>
        <p:nvSpPr>
          <p:cNvPr id="7" name="TextBox 6" descr=" 9"/>
          <p:cNvSpPr txBox="1"/>
          <p:nvPr/>
        </p:nvSpPr>
        <p:spPr>
          <a:xfrm rot="19609745">
            <a:off x="6746036" y="4532283"/>
            <a:ext cx="217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0" b="1" dirty="0" smtClean="0">
                <a:solidFill>
                  <a:srgbClr val="FF0000"/>
                </a:solidFill>
              </a:rPr>
              <a:t>Today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Incremental Computation 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</a:t>
            </a:r>
            <a:endParaRPr lang="en-US"/>
          </a:p>
        </p:txBody>
      </p:sp>
      <p:sp>
        <p:nvSpPr>
          <p:cNvPr id="6" name="Right Arrow 5" descr=" 6"/>
          <p:cNvSpPr/>
          <p:nvPr/>
        </p:nvSpPr>
        <p:spPr bwMode="auto">
          <a:xfrm>
            <a:off x="3510257" y="1654632"/>
            <a:ext cx="720000" cy="288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9" name="Right Arrow 8" descr=" 9"/>
          <p:cNvSpPr/>
          <p:nvPr/>
        </p:nvSpPr>
        <p:spPr bwMode="auto">
          <a:xfrm>
            <a:off x="6210597" y="1663032"/>
            <a:ext cx="720000" cy="288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1" name="Rectangle 10" descr=" 11"/>
          <p:cNvSpPr/>
          <p:nvPr/>
        </p:nvSpPr>
        <p:spPr bwMode="auto">
          <a:xfrm>
            <a:off x="1062025" y="1510584"/>
            <a:ext cx="2284408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Scenegraph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2" name="Rectangle 11" descr=" 12"/>
          <p:cNvSpPr/>
          <p:nvPr/>
        </p:nvSpPr>
        <p:spPr bwMode="auto">
          <a:xfrm>
            <a:off x="4302385" y="1510584"/>
            <a:ext cx="1784526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Optimize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3" name="Rectangle 12" descr=" 13"/>
          <p:cNvSpPr/>
          <p:nvPr/>
        </p:nvSpPr>
        <p:spPr bwMode="auto">
          <a:xfrm>
            <a:off x="7074692" y="1510584"/>
            <a:ext cx="1442703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Cache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0" name="Right Arrow 9" descr=" 20"/>
          <p:cNvSpPr/>
          <p:nvPr/>
        </p:nvSpPr>
        <p:spPr bwMode="auto">
          <a:xfrm rot="16200000">
            <a:off x="2522808" y="2140653"/>
            <a:ext cx="215999" cy="17999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4" name="TextBox 13" descr=" 21"/>
          <p:cNvSpPr txBox="1"/>
          <p:nvPr/>
        </p:nvSpPr>
        <p:spPr>
          <a:xfrm>
            <a:off x="1964668" y="2265713"/>
            <a:ext cx="1363194" cy="433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Changes</a:t>
            </a:r>
            <a:endParaRPr lang="en-US" dirty="0"/>
          </a:p>
        </p:txBody>
      </p:sp>
      <p:sp>
        <p:nvSpPr>
          <p:cNvPr id="17" name="Right Arrow 16" descr=" 22"/>
          <p:cNvSpPr/>
          <p:nvPr/>
        </p:nvSpPr>
        <p:spPr bwMode="auto">
          <a:xfrm rot="16200000">
            <a:off x="7712341" y="2140653"/>
            <a:ext cx="215999" cy="17999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6" name="TextBox 15" descr=" 23"/>
          <p:cNvSpPr txBox="1"/>
          <p:nvPr/>
        </p:nvSpPr>
        <p:spPr>
          <a:xfrm>
            <a:off x="7154202" y="2301717"/>
            <a:ext cx="1214883" cy="433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Update</a:t>
            </a:r>
            <a:endParaRPr lang="en-US" dirty="0"/>
          </a:p>
        </p:txBody>
      </p:sp>
      <p:sp>
        <p:nvSpPr>
          <p:cNvPr id="15" name="Right Arrow 14" descr=" 24"/>
          <p:cNvSpPr/>
          <p:nvPr/>
        </p:nvSpPr>
        <p:spPr bwMode="auto">
          <a:xfrm>
            <a:off x="4556956" y="2301716"/>
            <a:ext cx="1295999" cy="144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Incremental Computation 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</a:t>
            </a:r>
            <a:endParaRPr lang="en-US"/>
          </a:p>
        </p:txBody>
      </p:sp>
      <p:sp>
        <p:nvSpPr>
          <p:cNvPr id="18" name="Content Placeholder 2" descr=" 4"/>
          <p:cNvSpPr txBox="1">
            <a:spLocks/>
          </p:cNvSpPr>
          <p:nvPr/>
        </p:nvSpPr>
        <p:spPr>
          <a:xfrm>
            <a:off x="619125" y="3347704"/>
            <a:ext cx="8678485" cy="2380521"/>
          </a:xfrm>
          <a:prstGeom prst="rect">
            <a:avLst/>
          </a:prstGeom>
        </p:spPr>
        <p:txBody>
          <a:bodyPr/>
          <a:lstStyle/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Given input </a:t>
            </a:r>
            <a:r>
              <a:rPr lang="de-AT" sz="2400" i="1" kern="0" spc="-40" noProof="0" dirty="0" smtClean="0">
                <a:ea typeface="ヒラギノ角ゴ ProN W3" pitchFamily="-32" charset="-128"/>
                <a:sym typeface="Calibri" pitchFamily="34" charset="0"/>
              </a:rPr>
              <a:t>x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 and </a:t>
            </a:r>
            <a:r>
              <a:rPr lang="de-AT" sz="2400" i="1" kern="0" spc="-40" noProof="0" dirty="0" smtClean="0">
                <a:ea typeface="ヒラギノ角ゴ ProN W3" pitchFamily="-32" charset="-128"/>
                <a:sym typeface="Calibri" pitchFamily="34" charset="0"/>
              </a:rPr>
              <a:t>f(x), 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find changes of </a:t>
            </a:r>
            <a:r>
              <a:rPr lang="de-AT" sz="2400" i="1" kern="0" spc="-40" noProof="0" dirty="0" smtClean="0">
                <a:ea typeface="ヒラギノ角ゴ ProN W3" pitchFamily="-32" charset="-128"/>
                <a:sym typeface="Calibri" pitchFamily="34" charset="0"/>
              </a:rPr>
              <a:t>f(x) </a:t>
            </a: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given changes in </a:t>
            </a:r>
            <a:r>
              <a:rPr lang="de-AT" sz="2400" i="1" kern="0" spc="-40" noProof="0" dirty="0" smtClean="0">
                <a:ea typeface="ヒラギノ角ゴ ProN W3" pitchFamily="-32" charset="-128"/>
                <a:sym typeface="Calibri" pitchFamily="34" charset="0"/>
              </a:rPr>
              <a:t>x 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Originally used for Attribute Evaluation for Attribute Grammars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Builds on </a:t>
            </a:r>
            <a:r>
              <a:rPr lang="de-AT" sz="2400" b="1" kern="0" spc="-40" dirty="0" smtClean="0">
                <a:ea typeface="ヒラギノ角ゴ ProN W3" pitchFamily="-32" charset="-128"/>
                <a:sym typeface="Calibri" pitchFamily="34" charset="0"/>
              </a:rPr>
              <a:t>static dependency Graph</a:t>
            </a: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1016223" lvl="2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6" name="Right Arrow 5" descr=" 6"/>
          <p:cNvSpPr/>
          <p:nvPr/>
        </p:nvSpPr>
        <p:spPr bwMode="auto">
          <a:xfrm>
            <a:off x="3510257" y="1654632"/>
            <a:ext cx="720000" cy="288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9" name="Right Arrow 8" descr=" 9"/>
          <p:cNvSpPr/>
          <p:nvPr/>
        </p:nvSpPr>
        <p:spPr bwMode="auto">
          <a:xfrm>
            <a:off x="6210597" y="1663032"/>
            <a:ext cx="720000" cy="288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1" name="Rectangle 10" descr=" 11"/>
          <p:cNvSpPr/>
          <p:nvPr/>
        </p:nvSpPr>
        <p:spPr bwMode="auto">
          <a:xfrm>
            <a:off x="1062025" y="1510584"/>
            <a:ext cx="2284408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Scenegraph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2" name="Rectangle 11" descr=" 12"/>
          <p:cNvSpPr/>
          <p:nvPr/>
        </p:nvSpPr>
        <p:spPr bwMode="auto">
          <a:xfrm>
            <a:off x="4302385" y="1510584"/>
            <a:ext cx="1784526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Optimize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3" name="Rectangle 12" descr=" 13"/>
          <p:cNvSpPr/>
          <p:nvPr/>
        </p:nvSpPr>
        <p:spPr bwMode="auto">
          <a:xfrm>
            <a:off x="7074692" y="1510584"/>
            <a:ext cx="1442703" cy="5568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de-AT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Cache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0" name="Right Arrow 9" descr=" 20"/>
          <p:cNvSpPr/>
          <p:nvPr/>
        </p:nvSpPr>
        <p:spPr bwMode="auto">
          <a:xfrm rot="16200000">
            <a:off x="2522808" y="2140653"/>
            <a:ext cx="215999" cy="17999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4" name="TextBox 13" descr=" 21"/>
          <p:cNvSpPr txBox="1"/>
          <p:nvPr/>
        </p:nvSpPr>
        <p:spPr>
          <a:xfrm>
            <a:off x="1964668" y="2265713"/>
            <a:ext cx="1363194" cy="433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Changes</a:t>
            </a:r>
            <a:endParaRPr lang="en-US" dirty="0"/>
          </a:p>
        </p:txBody>
      </p:sp>
      <p:sp>
        <p:nvSpPr>
          <p:cNvPr id="17" name="Right Arrow 16" descr=" 22"/>
          <p:cNvSpPr/>
          <p:nvPr/>
        </p:nvSpPr>
        <p:spPr bwMode="auto">
          <a:xfrm rot="16200000">
            <a:off x="7712341" y="2140653"/>
            <a:ext cx="215999" cy="179999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6" name="TextBox 15" descr=" 23"/>
          <p:cNvSpPr txBox="1"/>
          <p:nvPr/>
        </p:nvSpPr>
        <p:spPr>
          <a:xfrm>
            <a:off x="7154202" y="2301717"/>
            <a:ext cx="1214883" cy="433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Update</a:t>
            </a:r>
            <a:endParaRPr lang="en-US" dirty="0"/>
          </a:p>
        </p:txBody>
      </p:sp>
      <p:sp>
        <p:nvSpPr>
          <p:cNvPr id="15" name="Right Arrow 14" descr=" 24"/>
          <p:cNvSpPr/>
          <p:nvPr/>
        </p:nvSpPr>
        <p:spPr bwMode="auto">
          <a:xfrm>
            <a:off x="4556956" y="2301716"/>
            <a:ext cx="1295999" cy="144000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Dependency Graphs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</a:t>
            </a:r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352848"/>
            <a:ext cx="8678485" cy="2085598"/>
          </a:xfrm>
          <a:prstGeom prst="rect">
            <a:avLst/>
          </a:prstGeom>
        </p:spPr>
        <p:txBody>
          <a:bodyPr/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Dependency</a:t>
            </a:r>
            <a:r>
              <a:rPr kumimoji="0" lang="de-AT" sz="27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 Graphs used in</a:t>
            </a:r>
            <a:endParaRPr kumimoji="0" lang="de-AT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Build systems (like </a:t>
            </a:r>
            <a:r>
              <a:rPr kumimoji="0" lang="de-AT" sz="2400" b="0" i="1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make</a:t>
            </a: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Compilers (Data/Flow dependencies)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Visual programming (like Hypergraph, Hypershade)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de-AT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23521" y="3665159"/>
            <a:ext cx="1050427" cy="603853"/>
            <a:chOff x="1949711" y="4224378"/>
            <a:chExt cx="1050427" cy="6038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949711" y="4224378"/>
              <a:ext cx="1050427" cy="603853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95055" y="4330175"/>
              <a:ext cx="93006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Input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39895" y="5109810"/>
            <a:ext cx="1050427" cy="603853"/>
            <a:chOff x="1949711" y="4224378"/>
            <a:chExt cx="1050427" cy="60385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949711" y="4224378"/>
              <a:ext cx="1050427" cy="603853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5055" y="4330175"/>
              <a:ext cx="93006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Input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11019" y="4881839"/>
            <a:ext cx="1133553" cy="767485"/>
            <a:chOff x="3793626" y="4443531"/>
            <a:chExt cx="1133553" cy="767485"/>
          </a:xfrm>
        </p:grpSpPr>
        <p:sp>
          <p:nvSpPr>
            <p:cNvPr id="15" name="Oval 14"/>
            <p:cNvSpPr/>
            <p:nvPr/>
          </p:nvSpPr>
          <p:spPr bwMode="auto">
            <a:xfrm>
              <a:off x="3793626" y="4443531"/>
              <a:ext cx="1133553" cy="767485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4083" y="4617342"/>
              <a:ext cx="101021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Comp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89607" y="3976256"/>
            <a:ext cx="1133553" cy="767485"/>
            <a:chOff x="3793626" y="4443531"/>
            <a:chExt cx="1133553" cy="767485"/>
          </a:xfrm>
        </p:grpSpPr>
        <p:sp>
          <p:nvSpPr>
            <p:cNvPr id="19" name="Oval 18"/>
            <p:cNvSpPr/>
            <p:nvPr/>
          </p:nvSpPr>
          <p:spPr bwMode="auto">
            <a:xfrm>
              <a:off x="3793626" y="4443531"/>
              <a:ext cx="1133553" cy="767485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54083" y="4617342"/>
              <a:ext cx="101021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Comp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32338" y="4399450"/>
            <a:ext cx="1050427" cy="603853"/>
            <a:chOff x="1949711" y="4224378"/>
            <a:chExt cx="1050427" cy="603853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1949711" y="4224378"/>
              <a:ext cx="1050427" cy="603853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95055" y="4330175"/>
              <a:ext cx="93006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Input</a:t>
              </a:r>
              <a:endParaRPr lang="en-US" dirty="0"/>
            </a:p>
          </p:txBody>
        </p:sp>
      </p:grpSp>
      <p:cxnSp>
        <p:nvCxnSpPr>
          <p:cNvPr id="24" name="Curved Connector 23"/>
          <p:cNvCxnSpPr>
            <a:stCxn id="22" idx="3"/>
            <a:endCxn id="15" idx="2"/>
          </p:cNvCxnSpPr>
          <p:nvPr/>
        </p:nvCxnSpPr>
        <p:spPr bwMode="auto">
          <a:xfrm>
            <a:off x="3182765" y="4701377"/>
            <a:ext cx="928254" cy="56420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" name="Curved Connector 26"/>
          <p:cNvCxnSpPr>
            <a:stCxn id="13" idx="3"/>
            <a:endCxn id="15" idx="2"/>
          </p:cNvCxnSpPr>
          <p:nvPr/>
        </p:nvCxnSpPr>
        <p:spPr bwMode="auto">
          <a:xfrm flipV="1">
            <a:off x="3190322" y="5265582"/>
            <a:ext cx="920697" cy="14615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Curved Connector 29"/>
          <p:cNvCxnSpPr>
            <a:stCxn id="5" idx="3"/>
            <a:endCxn id="19" idx="2"/>
          </p:cNvCxnSpPr>
          <p:nvPr/>
        </p:nvCxnSpPr>
        <p:spPr bwMode="auto">
          <a:xfrm>
            <a:off x="3173948" y="3967086"/>
            <a:ext cx="915659" cy="39291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3" name="Group 32"/>
          <p:cNvGrpSpPr/>
          <p:nvPr/>
        </p:nvGrpSpPr>
        <p:grpSpPr>
          <a:xfrm>
            <a:off x="5692955" y="4438494"/>
            <a:ext cx="1133553" cy="767485"/>
            <a:chOff x="3793626" y="4443531"/>
            <a:chExt cx="1133553" cy="767485"/>
          </a:xfrm>
        </p:grpSpPr>
        <p:sp>
          <p:nvSpPr>
            <p:cNvPr id="34" name="Oval 33"/>
            <p:cNvSpPr/>
            <p:nvPr/>
          </p:nvSpPr>
          <p:spPr bwMode="auto">
            <a:xfrm>
              <a:off x="3793626" y="4443531"/>
              <a:ext cx="1133553" cy="767485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54083" y="4617342"/>
              <a:ext cx="1010213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/>
                <a:t>Comp</a:t>
              </a:r>
              <a:endParaRPr lang="en-US" dirty="0"/>
            </a:p>
          </p:txBody>
        </p:sp>
      </p:grpSp>
      <p:cxnSp>
        <p:nvCxnSpPr>
          <p:cNvPr id="36" name="Curved Connector 35"/>
          <p:cNvCxnSpPr>
            <a:stCxn id="15" idx="6"/>
            <a:endCxn id="34" idx="2"/>
          </p:cNvCxnSpPr>
          <p:nvPr/>
        </p:nvCxnSpPr>
        <p:spPr bwMode="auto">
          <a:xfrm flipV="1">
            <a:off x="5244572" y="4822237"/>
            <a:ext cx="448383" cy="44334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Curved Connector 38"/>
          <p:cNvCxnSpPr>
            <a:stCxn id="19" idx="6"/>
            <a:endCxn id="34" idx="2"/>
          </p:cNvCxnSpPr>
          <p:nvPr/>
        </p:nvCxnSpPr>
        <p:spPr bwMode="auto">
          <a:xfrm>
            <a:off x="5223160" y="4359999"/>
            <a:ext cx="469795" cy="462238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7292529" y="4602229"/>
            <a:ext cx="438308" cy="445864"/>
            <a:chOff x="3755841" y="5138777"/>
            <a:chExt cx="438308" cy="44586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755841" y="5138777"/>
              <a:ext cx="438308" cy="44586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70956" y="5138777"/>
              <a:ext cx="421910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>
                  <a:solidFill>
                    <a:srgbClr val="FF0000"/>
                  </a:solidFill>
                </a:rPr>
                <a:t>r</a:t>
              </a:r>
              <a:r>
                <a:rPr lang="de-AT" baseline="-25000" dirty="0" smtClean="0">
                  <a:solidFill>
                    <a:srgbClr val="FF0000"/>
                  </a:solidFill>
                </a:rPr>
                <a:t>1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5" name="Curved Connector 44"/>
          <p:cNvCxnSpPr>
            <a:stCxn id="34" idx="6"/>
            <a:endCxn id="43" idx="1"/>
          </p:cNvCxnSpPr>
          <p:nvPr/>
        </p:nvCxnSpPr>
        <p:spPr bwMode="auto">
          <a:xfrm>
            <a:off x="6826508" y="4822237"/>
            <a:ext cx="466021" cy="292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37356" y="2969911"/>
          <a:ext cx="4158613" cy="3322307"/>
        </p:xfrm>
        <a:graphic>
          <a:graphicData uri="http://schemas.openxmlformats.org/presentationml/2006/ole">
            <p:oleObj spid="_x0000_s21506" name="PDF" r:id="rId3" imgW="0" imgH="0" progId="FoxitReader.Document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Implied Dependency Graph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</a:t>
            </a:r>
            <a:endParaRPr lang="en-US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906864" y="3002753"/>
          <a:ext cx="3108667" cy="3260310"/>
        </p:xfrm>
        <a:graphic>
          <a:graphicData uri="http://schemas.openxmlformats.org/presentationml/2006/ole">
            <p:oleObj spid="_x0000_s21507" name="PDF" r:id="rId4" imgW="0" imgH="0" progId="FoxitReader.Document">
              <p:embed/>
            </p:oleObj>
          </a:graphicData>
        </a:graphic>
      </p:graphicFrame>
      <p:sp>
        <p:nvSpPr>
          <p:cNvPr id="8" name="Down Arrow 7"/>
          <p:cNvSpPr/>
          <p:nvPr/>
        </p:nvSpPr>
        <p:spPr bwMode="auto">
          <a:xfrm rot="16200000">
            <a:off x="4951073" y="4569370"/>
            <a:ext cx="378012" cy="635524"/>
          </a:xfrm>
          <a:prstGeom prst="downArrow">
            <a:avLst/>
          </a:prstGeom>
          <a:solidFill>
            <a:srgbClr val="B2CF2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2500" y="1304603"/>
            <a:ext cx="8678485" cy="4732734"/>
          </a:xfrm>
          <a:prstGeom prst="rect">
            <a:avLst/>
          </a:prstGeom>
        </p:spPr>
        <p:txBody>
          <a:bodyPr/>
          <a:lstStyle/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Geometry node      → Leaf node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Dependency in Sg  </a:t>
            </a: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→</a:t>
            </a: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Dependency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Node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Computation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          </a:t>
            </a: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→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Dependency Node</a:t>
            </a:r>
            <a:endParaRPr kumimoji="0" lang="en-GB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GB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2500" y="1304603"/>
            <a:ext cx="8678485" cy="4732734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i="1" kern="0" spc="-40" dirty="0" smtClean="0">
                <a:ea typeface="ヒラギノ角ゴ ProN W3" pitchFamily="-32" charset="-128"/>
                <a:sym typeface="Calibri" pitchFamily="34" charset="0"/>
              </a:rPr>
              <a:t>Standard Optimal Algorithm </a:t>
            </a: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[Reps et al. 1983] not suitable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Scene graphs are DAGs, parts may be culled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dirty="0" smtClean="0"/>
              <a:t>Demand driven approach by [Hudson 1991]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GB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</a:t>
            </a:r>
            <a:endParaRPr lang="en-US"/>
          </a:p>
        </p:txBody>
      </p:sp>
      <p:graphicFrame>
        <p:nvGraphicFramePr>
          <p:cNvPr id="58380" name="Object 12"/>
          <p:cNvGraphicFramePr>
            <a:graphicFrameLocks noChangeAspect="1"/>
          </p:cNvGraphicFramePr>
          <p:nvPr/>
        </p:nvGraphicFramePr>
        <p:xfrm>
          <a:off x="3721894" y="3046413"/>
          <a:ext cx="2733675" cy="2867025"/>
        </p:xfrm>
        <a:graphic>
          <a:graphicData uri="http://schemas.openxmlformats.org/presentationml/2006/ole">
            <p:oleObj spid="_x0000_s58380" name="PDF" r:id="rId3" imgW="0" imgH="0" progId="FoxitReader.Document">
              <p:embed/>
            </p:oleObj>
          </a:graphicData>
        </a:graphic>
      </p:graphicFrame>
      <p:sp>
        <p:nvSpPr>
          <p:cNvPr id="22" name="Rectangle 21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22" name="Object 30" descr=" 33822"/>
          <p:cNvGraphicFramePr>
            <a:graphicFrameLocks noChangeAspect="1"/>
          </p:cNvGraphicFramePr>
          <p:nvPr/>
        </p:nvGraphicFramePr>
        <p:xfrm>
          <a:off x="3721894" y="3046413"/>
          <a:ext cx="2733675" cy="2867025"/>
        </p:xfrm>
        <a:graphic>
          <a:graphicData uri="http://schemas.openxmlformats.org/presentationml/2006/ole">
            <p:oleObj spid="_x0000_s74754" name="PDF" r:id="rId3" imgW="0" imgH="0" progId="FoxitReader.Document">
              <p:embed/>
            </p:oleObj>
          </a:graphicData>
        </a:graphic>
      </p:graphicFrame>
      <p:sp>
        <p:nvSpPr>
          <p:cNvPr id="33" name="Content Placeholder 2" descr=" 33"/>
          <p:cNvSpPr txBox="1">
            <a:spLocks/>
          </p:cNvSpPr>
          <p:nvPr/>
        </p:nvSpPr>
        <p:spPr>
          <a:xfrm>
            <a:off x="452500" y="1304604"/>
            <a:ext cx="8678485" cy="4732733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1: Dependency triggers, perform out of date marking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                                                      </a:t>
            </a:r>
            <a:b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</a:b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r>
              <a:rPr lang="de-AT" sz="2400" b="1" kern="0" spc="-40" smtClean="0">
                <a:ea typeface="ヒラギノ角ゴ ProN W3" pitchFamily="-32" charset="-128"/>
                <a:sym typeface="Calibri" pitchFamily="34" charset="0"/>
              </a:rPr>
              <a:t>      </a:t>
            </a:r>
            <a:endParaRPr lang="de-AT" sz="24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</a:t>
            </a:r>
            <a:endParaRPr lang="en-US"/>
          </a:p>
        </p:txBody>
      </p:sp>
      <p:cxnSp>
        <p:nvCxnSpPr>
          <p:cNvPr id="9" name="Straight Arrow Connector 8" descr=" 7"/>
          <p:cNvCxnSpPr/>
          <p:nvPr/>
        </p:nvCxnSpPr>
        <p:spPr bwMode="auto">
          <a:xfrm flipH="1" flipV="1">
            <a:off x="6499040" y="3211735"/>
            <a:ext cx="789921" cy="158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 descr=" 8"/>
          <p:cNvSpPr txBox="1"/>
          <p:nvPr/>
        </p:nvSpPr>
        <p:spPr>
          <a:xfrm>
            <a:off x="7288962" y="3000947"/>
            <a:ext cx="189455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Out of date!</a:t>
            </a:r>
            <a:endParaRPr lang="en-US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  <p:sp>
        <p:nvSpPr>
          <p:cNvPr id="13" name="Rectangle 12" descr=" 13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 descr=" 33"/>
          <p:cNvSpPr txBox="1">
            <a:spLocks/>
          </p:cNvSpPr>
          <p:nvPr/>
        </p:nvSpPr>
        <p:spPr>
          <a:xfrm>
            <a:off x="452500" y="1304604"/>
            <a:ext cx="8678485" cy="4732733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1: Dependency triggers, perform out of date marking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                                                      </a:t>
            </a:r>
            <a:b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</a:b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r>
              <a:rPr lang="de-AT" sz="2400" b="1" kern="0" spc="-40" smtClean="0">
                <a:ea typeface="ヒラギノ角ゴ ProN W3" pitchFamily="-32" charset="-128"/>
                <a:sym typeface="Calibri" pitchFamily="34" charset="0"/>
              </a:rPr>
              <a:t>      </a:t>
            </a:r>
            <a:endParaRPr lang="de-AT" sz="24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</a:t>
            </a:r>
            <a:endParaRPr lang="en-US"/>
          </a:p>
        </p:txBody>
      </p:sp>
      <p:cxnSp>
        <p:nvCxnSpPr>
          <p:cNvPr id="9" name="Straight Arrow Connector 8" descr=" 7"/>
          <p:cNvCxnSpPr/>
          <p:nvPr/>
        </p:nvCxnSpPr>
        <p:spPr bwMode="auto">
          <a:xfrm flipH="1" flipV="1">
            <a:off x="6499040" y="3211735"/>
            <a:ext cx="789921" cy="158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 descr=" 8"/>
          <p:cNvSpPr txBox="1"/>
          <p:nvPr/>
        </p:nvSpPr>
        <p:spPr>
          <a:xfrm>
            <a:off x="7288962" y="3000947"/>
            <a:ext cx="189455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Out of date!</a:t>
            </a:r>
            <a:endParaRPr lang="en-US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  <p:graphicFrame>
        <p:nvGraphicFramePr>
          <p:cNvPr id="82946" name="Object 34" descr=" 33826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82946" name="PDF" r:id="rId3" imgW="0" imgH="0" progId="FoxitReader.Document">
              <p:embed/>
            </p:oleObj>
          </a:graphicData>
        </a:graphic>
      </p:graphicFrame>
      <p:sp>
        <p:nvSpPr>
          <p:cNvPr id="13" name="Rectangle 12" descr=" 13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(Hierarchical) Scenes modelled Scene Graphs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008784" y="2132856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0" name="Content Placeholder 2"/>
          <p:cNvSpPr txBox="1">
            <a:spLocks/>
          </p:cNvSpPr>
          <p:nvPr/>
        </p:nvSpPr>
        <p:spPr>
          <a:xfrm>
            <a:off x="609599" y="1352848"/>
            <a:ext cx="8944039" cy="4884464"/>
          </a:xfrm>
          <a:prstGeom prst="rect">
            <a:avLst/>
          </a:prstGeom>
        </p:spPr>
        <p:txBody>
          <a:bodyPr/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Regular scene graph rendering algorithm can become inefficient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for large number of nodes / paths</a:t>
            </a: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Profiling shows: much time spent with traversal overhead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matrix multiplications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virtual function calls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...</a:t>
            </a:r>
            <a:endParaRPr kumimoji="0" lang="de-AT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→ scene graph traversal becomes performance bottleneck </a:t>
            </a:r>
            <a:endParaRPr kumimoji="0" lang="de-AT" sz="27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 descr=" 33"/>
          <p:cNvSpPr txBox="1">
            <a:spLocks/>
          </p:cNvSpPr>
          <p:nvPr/>
        </p:nvSpPr>
        <p:spPr>
          <a:xfrm>
            <a:off x="452500" y="1304604"/>
            <a:ext cx="8678485" cy="4732733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1: Dependency triggers, perform out of date marking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2: Update required values (recompute nodes which are out of date)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r>
              <a:rPr lang="de-AT" sz="2400" b="1" kern="0" spc="-40" smtClean="0">
                <a:ea typeface="ヒラギノ角ゴ ProN W3" pitchFamily="-32" charset="-128"/>
                <a:sym typeface="Calibri" pitchFamily="34" charset="0"/>
              </a:rPr>
              <a:t>      </a:t>
            </a:r>
            <a:endParaRPr lang="de-AT" sz="24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</a:t>
            </a:r>
            <a:endParaRPr lang="en-US"/>
          </a:p>
        </p:txBody>
      </p:sp>
      <p:cxnSp>
        <p:nvCxnSpPr>
          <p:cNvPr id="9" name="Straight Arrow Connector 8" descr=" 7"/>
          <p:cNvCxnSpPr/>
          <p:nvPr/>
        </p:nvCxnSpPr>
        <p:spPr bwMode="auto">
          <a:xfrm flipH="1" flipV="1">
            <a:off x="6499040" y="3211735"/>
            <a:ext cx="789921" cy="158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 descr=" 8"/>
          <p:cNvSpPr txBox="1"/>
          <p:nvPr/>
        </p:nvSpPr>
        <p:spPr>
          <a:xfrm>
            <a:off x="7288962" y="3000947"/>
            <a:ext cx="189455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Out of date!</a:t>
            </a:r>
            <a:endParaRPr lang="en-US" dirty="0"/>
          </a:p>
        </p:txBody>
      </p:sp>
      <p:sp>
        <p:nvSpPr>
          <p:cNvPr id="14" name="TextBox 13" descr=" 14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  <p:graphicFrame>
        <p:nvGraphicFramePr>
          <p:cNvPr id="82946" name="Object 34" descr=" 33826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83970" name="PDF" r:id="rId3" imgW="0" imgH="0" progId="FoxitReader.Document">
              <p:embed/>
            </p:oleObj>
          </a:graphicData>
        </a:graphic>
      </p:graphicFrame>
      <p:sp>
        <p:nvSpPr>
          <p:cNvPr id="13" name="Rectangle 12" descr=" 13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 descr=" 33"/>
          <p:cNvSpPr txBox="1">
            <a:spLocks/>
          </p:cNvSpPr>
          <p:nvPr/>
        </p:nvSpPr>
        <p:spPr>
          <a:xfrm>
            <a:off x="452500" y="1304604"/>
            <a:ext cx="8678485" cy="4732733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1: Dependency triggers, perform out of date marking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2: Update required values (recompute nodes which are out of date)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r>
              <a:rPr lang="de-AT" sz="2400" kern="0" spc="-40" smtClean="0">
                <a:ea typeface="ヒラギノ角ゴ ProN W3" pitchFamily="-32" charset="-128"/>
                <a:sym typeface="Calibri" pitchFamily="34" charset="0"/>
              </a:rPr>
              <a:t>        </a:t>
            </a:r>
            <a:r>
              <a:rPr lang="de-AT" sz="2400" b="1" kern="0" spc="-40" smtClean="0">
                <a:ea typeface="ヒラギノ角ゴ ProN W3" pitchFamily="-32" charset="-128"/>
                <a:sym typeface="Calibri" pitchFamily="34" charset="0"/>
              </a:rPr>
              <a:t>      </a:t>
            </a:r>
            <a:endParaRPr lang="de-AT" sz="24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</a:t>
            </a:r>
            <a:endParaRPr lang="en-US"/>
          </a:p>
        </p:txBody>
      </p:sp>
      <p:sp>
        <p:nvSpPr>
          <p:cNvPr id="14" name="TextBox 13" descr=" 14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  <p:graphicFrame>
        <p:nvGraphicFramePr>
          <p:cNvPr id="82946" name="Object 34" descr=" 33826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93186" name="PDF" r:id="rId3" imgW="0" imgH="0" progId="FoxitReader.Document">
              <p:embed/>
            </p:oleObj>
          </a:graphicData>
        </a:graphic>
      </p:graphicFrame>
      <p:graphicFrame>
        <p:nvGraphicFramePr>
          <p:cNvPr id="93187" name="Object 39" descr=" 33831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93187" name="PDF" r:id="rId4" imgW="0" imgH="0" progId="FoxitReader.Document">
              <p:embed/>
            </p:oleObj>
          </a:graphicData>
        </a:graphic>
      </p:graphicFrame>
      <p:sp>
        <p:nvSpPr>
          <p:cNvPr id="13" name="Rectangle 12" descr=" 13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 descr=" 33"/>
          <p:cNvSpPr txBox="1">
            <a:spLocks/>
          </p:cNvSpPr>
          <p:nvPr/>
        </p:nvSpPr>
        <p:spPr>
          <a:xfrm>
            <a:off x="452500" y="1304604"/>
            <a:ext cx="8678485" cy="4732733"/>
          </a:xfrm>
          <a:prstGeom prst="rect">
            <a:avLst/>
          </a:prstGeom>
        </p:spPr>
        <p:txBody>
          <a:bodyPr/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1: Dependency triggers, perform out of date marking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2: Update required values (recompute nodes which are out of date)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Step 3: </a:t>
            </a:r>
            <a:r>
              <a:rPr lang="de-AT" sz="2400" b="1" kern="0" spc="-40" smtClean="0">
                <a:latin typeface="Calibri"/>
                <a:ea typeface="ヒラギノ角ゴ ProN W3" pitchFamily="-32" charset="-128"/>
                <a:sym typeface="Calibri" pitchFamily="34" charset="0"/>
              </a:rPr>
              <a:t>Render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 "/>
              <a:tabLst/>
              <a:defRPr/>
            </a:pPr>
            <a:endParaRPr lang="de-AT" sz="24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Towards lazy attribute evaluation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12</a:t>
            </a:r>
            <a:endParaRPr lang="en-US"/>
          </a:p>
        </p:txBody>
      </p:sp>
      <p:sp>
        <p:nvSpPr>
          <p:cNvPr id="14" name="TextBox 13" descr=" 14"/>
          <p:cNvSpPr txBox="1"/>
          <p:nvPr/>
        </p:nvSpPr>
        <p:spPr>
          <a:xfrm>
            <a:off x="7077236" y="5480750"/>
            <a:ext cx="103265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Cache</a:t>
            </a:r>
            <a:endParaRPr lang="en-US" dirty="0"/>
          </a:p>
        </p:txBody>
      </p:sp>
      <p:graphicFrame>
        <p:nvGraphicFramePr>
          <p:cNvPr id="82946" name="Object 34" descr=" 33826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94210" name="PDF" r:id="rId3" imgW="0" imgH="0" progId="FoxitReader.Document">
              <p:embed/>
            </p:oleObj>
          </a:graphicData>
        </a:graphic>
      </p:graphicFrame>
      <p:graphicFrame>
        <p:nvGraphicFramePr>
          <p:cNvPr id="93187" name="Object 39" descr=" 33831"/>
          <p:cNvGraphicFramePr>
            <a:graphicFrameLocks noChangeAspect="1"/>
          </p:cNvGraphicFramePr>
          <p:nvPr/>
        </p:nvGraphicFramePr>
        <p:xfrm>
          <a:off x="3724275" y="3046728"/>
          <a:ext cx="2733675" cy="2867025"/>
        </p:xfrm>
        <a:graphic>
          <a:graphicData uri="http://schemas.openxmlformats.org/presentationml/2006/ole">
            <p:oleObj spid="_x0000_s94211" name="PDF" r:id="rId4" imgW="0" imgH="0" progId="FoxitReader.Document">
              <p:embed/>
            </p:oleObj>
          </a:graphicData>
        </a:graphic>
      </p:graphicFrame>
      <p:sp>
        <p:nvSpPr>
          <p:cNvPr id="13" name="Rectangle 12" descr=" 13"/>
          <p:cNvSpPr/>
          <p:nvPr/>
        </p:nvSpPr>
        <p:spPr bwMode="auto">
          <a:xfrm>
            <a:off x="3728864" y="5367964"/>
            <a:ext cx="4572508" cy="5457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Not yet there: marking is eager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13</a:t>
            </a:r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09600" y="1352848"/>
            <a:ext cx="8678485" cy="4732734"/>
          </a:xfrm>
          <a:prstGeom prst="rect">
            <a:avLst/>
          </a:prstGeom>
        </p:spPr>
        <p:txBody>
          <a:bodyPr/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Large</a:t>
            </a:r>
            <a:r>
              <a:rPr kumimoji="0" lang="de-AT" sz="27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 parts not visible</a:t>
            </a:r>
            <a:endParaRPr kumimoji="0" lang="de-AT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Marking not necessary/feasable</a:t>
            </a:r>
            <a:endParaRPr kumimoji="0" lang="de-AT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Replace eager marking with </a:t>
            </a:r>
            <a:r>
              <a:rPr kumimoji="0" lang="de-AT" sz="2400" b="1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lazy polling</a:t>
            </a: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lang="de-AT" b="1" kern="0" noProof="0" dirty="0" smtClean="0">
                <a:ea typeface="+mn-ea"/>
              </a:rPr>
              <a:t>Keep list of transitive reachable Dependencies</a:t>
            </a:r>
            <a:endParaRPr kumimoji="0" lang="de-AT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Check for all predicates directly at cache</a:t>
            </a:r>
            <a:r>
              <a:rPr kumimoji="0" lang="de-AT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entry</a:t>
            </a:r>
            <a:endParaRPr kumimoji="0" lang="de-AT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09263" y="5138777"/>
            <a:ext cx="438308" cy="445864"/>
            <a:chOff x="3755841" y="5138777"/>
            <a:chExt cx="438308" cy="445864"/>
          </a:xfrm>
        </p:grpSpPr>
        <p:sp>
          <p:nvSpPr>
            <p:cNvPr id="8" name="Rectangle 7"/>
            <p:cNvSpPr/>
            <p:nvPr/>
          </p:nvSpPr>
          <p:spPr bwMode="auto">
            <a:xfrm>
              <a:off x="3755841" y="5138777"/>
              <a:ext cx="438308" cy="44586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70956" y="5138777"/>
              <a:ext cx="421910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smtClean="0">
                  <a:solidFill>
                    <a:srgbClr val="FF0000"/>
                  </a:solidFill>
                </a:rPr>
                <a:t>r</a:t>
              </a:r>
              <a:r>
                <a:rPr lang="de-AT" baseline="-25000" dirty="0" smtClean="0">
                  <a:solidFill>
                    <a:srgbClr val="FF0000"/>
                  </a:solidFill>
                </a:rPr>
                <a:t>1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31220" y="4844053"/>
            <a:ext cx="207620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{ d</a:t>
            </a:r>
            <a:r>
              <a:rPr lang="de-AT" baseline="-25000" dirty="0" smtClean="0"/>
              <a:t>1</a:t>
            </a:r>
            <a:r>
              <a:rPr lang="de-AT" dirty="0" smtClean="0"/>
              <a:t>, d</a:t>
            </a:r>
            <a:r>
              <a:rPr lang="de-AT" baseline="-25000" dirty="0" smtClean="0"/>
              <a:t>2</a:t>
            </a:r>
            <a:r>
              <a:rPr lang="de-AT" dirty="0" smtClean="0"/>
              <a:t>, .. d</a:t>
            </a:r>
            <a:r>
              <a:rPr lang="de-AT" baseline="-25000" dirty="0" smtClean="0"/>
              <a:t>n</a:t>
            </a:r>
            <a:r>
              <a:rPr lang="de-AT" dirty="0" smtClean="0"/>
              <a:t> }</a:t>
            </a:r>
            <a:endParaRPr lang="en-US" dirty="0"/>
          </a:p>
        </p:txBody>
      </p:sp>
      <p:cxnSp>
        <p:nvCxnSpPr>
          <p:cNvPr id="15" name="Straight Connector 14"/>
          <p:cNvCxnSpPr>
            <a:stCxn id="10" idx="3"/>
            <a:endCxn id="13" idx="1"/>
          </p:cNvCxnSpPr>
          <p:nvPr/>
        </p:nvCxnSpPr>
        <p:spPr bwMode="auto">
          <a:xfrm flipV="1">
            <a:off x="4646288" y="5055650"/>
            <a:ext cx="462261" cy="2996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5108549" y="4828939"/>
            <a:ext cx="2055510" cy="453421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incremental Render Cache</a:t>
            </a:r>
            <a:endParaRPr lang="de-AT" dirty="0"/>
          </a:p>
        </p:txBody>
      </p:sp>
      <p:sp>
        <p:nvSpPr>
          <p:cNvPr id="4" name="Slide Number Placeholder 3" descr="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14</a:t>
            </a:r>
            <a:endParaRPr lang="en-US"/>
          </a:p>
        </p:txBody>
      </p:sp>
      <p:sp>
        <p:nvSpPr>
          <p:cNvPr id="20" name="Rectangle 19" descr=" 23"/>
          <p:cNvSpPr/>
          <p:nvPr/>
        </p:nvSpPr>
        <p:spPr bwMode="auto">
          <a:xfrm>
            <a:off x="6465169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3" name="Group 26" descr=" 3"/>
          <p:cNvGrpSpPr/>
          <p:nvPr/>
        </p:nvGrpSpPr>
        <p:grpSpPr>
          <a:xfrm>
            <a:off x="1352600" y="3284983"/>
            <a:ext cx="1872208" cy="1512168"/>
            <a:chOff x="6321152" y="2060848"/>
            <a:chExt cx="1872208" cy="1512168"/>
          </a:xfrm>
        </p:grpSpPr>
        <p:sp>
          <p:nvSpPr>
            <p:cNvPr id="28" name="Oval 27"/>
            <p:cNvSpPr/>
            <p:nvPr/>
          </p:nvSpPr>
          <p:spPr bwMode="auto">
            <a:xfrm>
              <a:off x="7185248" y="206084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09184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32115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61312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897216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76131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35" name="Straight Connector 34"/>
            <p:cNvCxnSpPr>
              <a:stCxn id="28" idx="5"/>
              <a:endCxn id="31" idx="1"/>
            </p:cNvCxnSpPr>
            <p:nvPr/>
          </p:nvCxnSpPr>
          <p:spPr bwMode="auto">
            <a:xfrm>
              <a:off x="7554024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28" idx="3"/>
              <a:endCxn id="29" idx="7"/>
            </p:cNvCxnSpPr>
            <p:nvPr/>
          </p:nvCxnSpPr>
          <p:spPr bwMode="auto">
            <a:xfrm flipH="1">
              <a:off x="6977960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29" idx="3"/>
              <a:endCxn id="30" idx="0"/>
            </p:cNvCxnSpPr>
            <p:nvPr/>
          </p:nvCxnSpPr>
          <p:spPr bwMode="auto">
            <a:xfrm flipH="1">
              <a:off x="6537176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9" idx="5"/>
              <a:endCxn id="32" idx="0"/>
            </p:cNvCxnSpPr>
            <p:nvPr/>
          </p:nvCxnSpPr>
          <p:spPr bwMode="auto">
            <a:xfrm>
              <a:off x="6977960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1" idx="4"/>
              <a:endCxn id="34" idx="0"/>
            </p:cNvCxnSpPr>
            <p:nvPr/>
          </p:nvCxnSpPr>
          <p:spPr bwMode="auto">
            <a:xfrm>
              <a:off x="7977336" y="2996952"/>
              <a:ext cx="0" cy="14401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Oval 15" descr=" 63"/>
          <p:cNvSpPr/>
          <p:nvPr/>
        </p:nvSpPr>
        <p:spPr bwMode="auto">
          <a:xfrm>
            <a:off x="2144688" y="3212975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7" name="Oval 16" descr=" 64"/>
          <p:cNvSpPr/>
          <p:nvPr/>
        </p:nvSpPr>
        <p:spPr bwMode="auto">
          <a:xfrm>
            <a:off x="1568624" y="3717030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8" name="Oval 17" descr=" 65"/>
          <p:cNvSpPr/>
          <p:nvPr/>
        </p:nvSpPr>
        <p:spPr bwMode="auto">
          <a:xfrm>
            <a:off x="1280591" y="4293094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9" name="Freeform 18" descr=" 89"/>
          <p:cNvSpPr/>
          <p:nvPr/>
        </p:nvSpPr>
        <p:spPr bwMode="auto">
          <a:xfrm>
            <a:off x="1784647" y="4653135"/>
            <a:ext cx="4608512" cy="756083"/>
          </a:xfrm>
          <a:custGeom>
            <a:avLst/>
            <a:gdLst>
              <a:gd name="connsiteX0" fmla="*/ 0 w 4652920"/>
              <a:gd name="connsiteY0" fmla="*/ 0 h 1047918"/>
              <a:gd name="connsiteX1" fmla="*/ 2565175 w 4652920"/>
              <a:gd name="connsiteY1" fmla="*/ 962952 h 1047918"/>
              <a:gd name="connsiteX2" fmla="*/ 4652920 w 4652920"/>
              <a:gd name="connsiteY2" fmla="*/ 509798 h 1047918"/>
              <a:gd name="connsiteX0" fmla="*/ 0 w 4557199"/>
              <a:gd name="connsiteY0" fmla="*/ 0 h 1040527"/>
              <a:gd name="connsiteX1" fmla="*/ 2565175 w 4557199"/>
              <a:gd name="connsiteY1" fmla="*/ 962952 h 1040527"/>
              <a:gd name="connsiteX2" fmla="*/ 4557199 w 4557199"/>
              <a:gd name="connsiteY2" fmla="*/ 465452 h 1040527"/>
              <a:gd name="connsiteX0" fmla="*/ 0 w 4557199"/>
              <a:gd name="connsiteY0" fmla="*/ 0 h 831060"/>
              <a:gd name="connsiteX1" fmla="*/ 2180936 w 4557199"/>
              <a:gd name="connsiteY1" fmla="*/ 753485 h 831060"/>
              <a:gd name="connsiteX2" fmla="*/ 4557199 w 4557199"/>
              <a:gd name="connsiteY2" fmla="*/ 465452 h 831060"/>
              <a:gd name="connsiteX0" fmla="*/ 0 w 4320479"/>
              <a:gd name="connsiteY0" fmla="*/ 0 h 876097"/>
              <a:gd name="connsiteX1" fmla="*/ 1944216 w 4320479"/>
              <a:gd name="connsiteY1" fmla="*/ 792088 h 876097"/>
              <a:gd name="connsiteX2" fmla="*/ 4320479 w 4320479"/>
              <a:gd name="connsiteY2" fmla="*/ 504055 h 876097"/>
              <a:gd name="connsiteX0" fmla="*/ 0 w 4608512"/>
              <a:gd name="connsiteY0" fmla="*/ 576064 h 1464163"/>
              <a:gd name="connsiteX1" fmla="*/ 1944216 w 4608512"/>
              <a:gd name="connsiteY1" fmla="*/ 1368152 h 1464163"/>
              <a:gd name="connsiteX2" fmla="*/ 4608512 w 4608512"/>
              <a:gd name="connsiteY2" fmla="*/ 0 h 1464163"/>
              <a:gd name="connsiteX0" fmla="*/ 0 w 4608512"/>
              <a:gd name="connsiteY0" fmla="*/ 576064 h 1015057"/>
              <a:gd name="connsiteX1" fmla="*/ 2520279 w 4608512"/>
              <a:gd name="connsiteY1" fmla="*/ 720080 h 1015057"/>
              <a:gd name="connsiteX2" fmla="*/ 4608512 w 4608512"/>
              <a:gd name="connsiteY2" fmla="*/ 0 h 1015057"/>
              <a:gd name="connsiteX0" fmla="*/ 0 w 4608513"/>
              <a:gd name="connsiteY0" fmla="*/ 216024 h 756084"/>
              <a:gd name="connsiteX1" fmla="*/ 2520280 w 4608513"/>
              <a:gd name="connsiteY1" fmla="*/ 720080 h 756084"/>
              <a:gd name="connsiteX2" fmla="*/ 4608513 w 4608513"/>
              <a:gd name="connsiteY2" fmla="*/ 0 h 756084"/>
              <a:gd name="connsiteX0" fmla="*/ 0 w 4608513"/>
              <a:gd name="connsiteY0" fmla="*/ 216024 h 756084"/>
              <a:gd name="connsiteX1" fmla="*/ 2808313 w 4608513"/>
              <a:gd name="connsiteY1" fmla="*/ 720080 h 756084"/>
              <a:gd name="connsiteX2" fmla="*/ 4608513 w 4608513"/>
              <a:gd name="connsiteY2" fmla="*/ 0 h 756084"/>
              <a:gd name="connsiteX0" fmla="*/ 0 w 4608513"/>
              <a:gd name="connsiteY0" fmla="*/ 216024 h 756084"/>
              <a:gd name="connsiteX1" fmla="*/ 2808313 w 4608513"/>
              <a:gd name="connsiteY1" fmla="*/ 720080 h 756084"/>
              <a:gd name="connsiteX2" fmla="*/ 4608513 w 4608513"/>
              <a:gd name="connsiteY2" fmla="*/ 0 h 75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8513" h="756084">
                <a:moveTo>
                  <a:pt x="0" y="216024"/>
                </a:moveTo>
                <a:cubicBezTo>
                  <a:pt x="894844" y="655017"/>
                  <a:pt x="2040228" y="756084"/>
                  <a:pt x="2808313" y="720080"/>
                </a:cubicBezTo>
                <a:cubicBezTo>
                  <a:pt x="3769112" y="558489"/>
                  <a:pt x="3952384" y="269060"/>
                  <a:pt x="4608513" y="0"/>
                </a:cubicBez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21" name="TextBox 20" descr=" 92"/>
          <p:cNvSpPr txBox="1"/>
          <p:nvPr/>
        </p:nvSpPr>
        <p:spPr>
          <a:xfrm>
            <a:off x="632520" y="1268759"/>
            <a:ext cx="8585364" cy="39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cache entry for instruction parameters (in graphics memory)</a:t>
            </a:r>
            <a:endParaRPr lang="de-AT" sz="24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incremental Render Cache</a:t>
            </a:r>
            <a:endParaRPr lang="de-AT" dirty="0"/>
          </a:p>
        </p:txBody>
      </p:sp>
      <p:sp>
        <p:nvSpPr>
          <p:cNvPr id="4" name="Slide Number Placeholder 3" descr="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14</a:t>
            </a:r>
            <a:endParaRPr lang="en-US"/>
          </a:p>
        </p:txBody>
      </p:sp>
      <p:sp>
        <p:nvSpPr>
          <p:cNvPr id="20" name="Rectangle 19" descr=" 23"/>
          <p:cNvSpPr/>
          <p:nvPr/>
        </p:nvSpPr>
        <p:spPr bwMode="auto">
          <a:xfrm>
            <a:off x="6465169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3" name="Group 26" descr=" 3"/>
          <p:cNvGrpSpPr/>
          <p:nvPr/>
        </p:nvGrpSpPr>
        <p:grpSpPr>
          <a:xfrm>
            <a:off x="1352600" y="3284983"/>
            <a:ext cx="1872208" cy="1512168"/>
            <a:chOff x="6321152" y="2060848"/>
            <a:chExt cx="1872208" cy="1512168"/>
          </a:xfrm>
        </p:grpSpPr>
        <p:sp>
          <p:nvSpPr>
            <p:cNvPr id="28" name="Oval 27"/>
            <p:cNvSpPr/>
            <p:nvPr/>
          </p:nvSpPr>
          <p:spPr bwMode="auto">
            <a:xfrm>
              <a:off x="7185248" y="206084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09184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32115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61312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897216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76131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35" name="Straight Connector 34"/>
            <p:cNvCxnSpPr>
              <a:stCxn id="28" idx="5"/>
              <a:endCxn id="31" idx="1"/>
            </p:cNvCxnSpPr>
            <p:nvPr/>
          </p:nvCxnSpPr>
          <p:spPr bwMode="auto">
            <a:xfrm>
              <a:off x="7554024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28" idx="3"/>
              <a:endCxn id="29" idx="7"/>
            </p:cNvCxnSpPr>
            <p:nvPr/>
          </p:nvCxnSpPr>
          <p:spPr bwMode="auto">
            <a:xfrm flipH="1">
              <a:off x="6977960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29" idx="3"/>
              <a:endCxn id="30" idx="0"/>
            </p:cNvCxnSpPr>
            <p:nvPr/>
          </p:nvCxnSpPr>
          <p:spPr bwMode="auto">
            <a:xfrm flipH="1">
              <a:off x="6537176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9" idx="5"/>
              <a:endCxn id="32" idx="0"/>
            </p:cNvCxnSpPr>
            <p:nvPr/>
          </p:nvCxnSpPr>
          <p:spPr bwMode="auto">
            <a:xfrm>
              <a:off x="6977960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1" idx="4"/>
              <a:endCxn id="34" idx="0"/>
            </p:cNvCxnSpPr>
            <p:nvPr/>
          </p:nvCxnSpPr>
          <p:spPr bwMode="auto">
            <a:xfrm>
              <a:off x="7977336" y="2996952"/>
              <a:ext cx="0" cy="14401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4" descr=" 5"/>
          <p:cNvGrpSpPr/>
          <p:nvPr/>
        </p:nvGrpSpPr>
        <p:grpSpPr>
          <a:xfrm>
            <a:off x="6177137" y="5157192"/>
            <a:ext cx="864095" cy="216023"/>
            <a:chOff x="5313040" y="4509120"/>
            <a:chExt cx="864096" cy="21602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313040" y="4509120"/>
              <a:ext cx="864096" cy="21602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313040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529064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45088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961112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sp>
        <p:nvSpPr>
          <p:cNvPr id="16" name="Oval 15" descr=" 63"/>
          <p:cNvSpPr/>
          <p:nvPr/>
        </p:nvSpPr>
        <p:spPr bwMode="auto">
          <a:xfrm>
            <a:off x="2144688" y="3212975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7" name="Oval 16" descr=" 64"/>
          <p:cNvSpPr/>
          <p:nvPr/>
        </p:nvSpPr>
        <p:spPr bwMode="auto">
          <a:xfrm>
            <a:off x="1568624" y="3717030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8" name="Oval 17" descr=" 65"/>
          <p:cNvSpPr/>
          <p:nvPr/>
        </p:nvSpPr>
        <p:spPr bwMode="auto">
          <a:xfrm>
            <a:off x="1280591" y="4293094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22" name="Freeform 21" descr=" 88"/>
          <p:cNvSpPr/>
          <p:nvPr/>
        </p:nvSpPr>
        <p:spPr bwMode="auto">
          <a:xfrm>
            <a:off x="1784648" y="4869157"/>
            <a:ext cx="4320478" cy="876097"/>
          </a:xfrm>
          <a:custGeom>
            <a:avLst/>
            <a:gdLst>
              <a:gd name="connsiteX0" fmla="*/ 0 w 4652920"/>
              <a:gd name="connsiteY0" fmla="*/ 0 h 1047918"/>
              <a:gd name="connsiteX1" fmla="*/ 2565175 w 4652920"/>
              <a:gd name="connsiteY1" fmla="*/ 962952 h 1047918"/>
              <a:gd name="connsiteX2" fmla="*/ 4652920 w 4652920"/>
              <a:gd name="connsiteY2" fmla="*/ 509798 h 1047918"/>
              <a:gd name="connsiteX0" fmla="*/ 0 w 4557199"/>
              <a:gd name="connsiteY0" fmla="*/ 0 h 1040527"/>
              <a:gd name="connsiteX1" fmla="*/ 2565175 w 4557199"/>
              <a:gd name="connsiteY1" fmla="*/ 962952 h 1040527"/>
              <a:gd name="connsiteX2" fmla="*/ 4557199 w 4557199"/>
              <a:gd name="connsiteY2" fmla="*/ 465452 h 1040527"/>
              <a:gd name="connsiteX0" fmla="*/ 0 w 4557199"/>
              <a:gd name="connsiteY0" fmla="*/ 0 h 831060"/>
              <a:gd name="connsiteX1" fmla="*/ 2180936 w 4557199"/>
              <a:gd name="connsiteY1" fmla="*/ 753485 h 831060"/>
              <a:gd name="connsiteX2" fmla="*/ 4557199 w 4557199"/>
              <a:gd name="connsiteY2" fmla="*/ 465452 h 831060"/>
              <a:gd name="connsiteX0" fmla="*/ 0 w 4320479"/>
              <a:gd name="connsiteY0" fmla="*/ 0 h 876097"/>
              <a:gd name="connsiteX1" fmla="*/ 1944216 w 4320479"/>
              <a:gd name="connsiteY1" fmla="*/ 792088 h 876097"/>
              <a:gd name="connsiteX2" fmla="*/ 4320479 w 4320479"/>
              <a:gd name="connsiteY2" fmla="*/ 504055 h 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79" h="876097">
                <a:moveTo>
                  <a:pt x="0" y="0"/>
                </a:moveTo>
                <a:cubicBezTo>
                  <a:pt x="894844" y="438993"/>
                  <a:pt x="1224136" y="708079"/>
                  <a:pt x="1944216" y="792088"/>
                </a:cubicBezTo>
                <a:cubicBezTo>
                  <a:pt x="2664296" y="876097"/>
                  <a:pt x="3664350" y="773115"/>
                  <a:pt x="4320479" y="504055"/>
                </a:cubicBez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9" name="Freeform 18" descr=" 89"/>
          <p:cNvSpPr/>
          <p:nvPr/>
        </p:nvSpPr>
        <p:spPr bwMode="auto">
          <a:xfrm>
            <a:off x="1784647" y="4653135"/>
            <a:ext cx="4608512" cy="756083"/>
          </a:xfrm>
          <a:custGeom>
            <a:avLst/>
            <a:gdLst>
              <a:gd name="connsiteX0" fmla="*/ 0 w 4652920"/>
              <a:gd name="connsiteY0" fmla="*/ 0 h 1047918"/>
              <a:gd name="connsiteX1" fmla="*/ 2565175 w 4652920"/>
              <a:gd name="connsiteY1" fmla="*/ 962952 h 1047918"/>
              <a:gd name="connsiteX2" fmla="*/ 4652920 w 4652920"/>
              <a:gd name="connsiteY2" fmla="*/ 509798 h 1047918"/>
              <a:gd name="connsiteX0" fmla="*/ 0 w 4557199"/>
              <a:gd name="connsiteY0" fmla="*/ 0 h 1040527"/>
              <a:gd name="connsiteX1" fmla="*/ 2565175 w 4557199"/>
              <a:gd name="connsiteY1" fmla="*/ 962952 h 1040527"/>
              <a:gd name="connsiteX2" fmla="*/ 4557199 w 4557199"/>
              <a:gd name="connsiteY2" fmla="*/ 465452 h 1040527"/>
              <a:gd name="connsiteX0" fmla="*/ 0 w 4557199"/>
              <a:gd name="connsiteY0" fmla="*/ 0 h 831060"/>
              <a:gd name="connsiteX1" fmla="*/ 2180936 w 4557199"/>
              <a:gd name="connsiteY1" fmla="*/ 753485 h 831060"/>
              <a:gd name="connsiteX2" fmla="*/ 4557199 w 4557199"/>
              <a:gd name="connsiteY2" fmla="*/ 465452 h 831060"/>
              <a:gd name="connsiteX0" fmla="*/ 0 w 4320479"/>
              <a:gd name="connsiteY0" fmla="*/ 0 h 876097"/>
              <a:gd name="connsiteX1" fmla="*/ 1944216 w 4320479"/>
              <a:gd name="connsiteY1" fmla="*/ 792088 h 876097"/>
              <a:gd name="connsiteX2" fmla="*/ 4320479 w 4320479"/>
              <a:gd name="connsiteY2" fmla="*/ 504055 h 876097"/>
              <a:gd name="connsiteX0" fmla="*/ 0 w 4608512"/>
              <a:gd name="connsiteY0" fmla="*/ 576064 h 1464163"/>
              <a:gd name="connsiteX1" fmla="*/ 1944216 w 4608512"/>
              <a:gd name="connsiteY1" fmla="*/ 1368152 h 1464163"/>
              <a:gd name="connsiteX2" fmla="*/ 4608512 w 4608512"/>
              <a:gd name="connsiteY2" fmla="*/ 0 h 1464163"/>
              <a:gd name="connsiteX0" fmla="*/ 0 w 4608512"/>
              <a:gd name="connsiteY0" fmla="*/ 576064 h 1015057"/>
              <a:gd name="connsiteX1" fmla="*/ 2520279 w 4608512"/>
              <a:gd name="connsiteY1" fmla="*/ 720080 h 1015057"/>
              <a:gd name="connsiteX2" fmla="*/ 4608512 w 4608512"/>
              <a:gd name="connsiteY2" fmla="*/ 0 h 1015057"/>
              <a:gd name="connsiteX0" fmla="*/ 0 w 4608513"/>
              <a:gd name="connsiteY0" fmla="*/ 216024 h 756084"/>
              <a:gd name="connsiteX1" fmla="*/ 2520280 w 4608513"/>
              <a:gd name="connsiteY1" fmla="*/ 720080 h 756084"/>
              <a:gd name="connsiteX2" fmla="*/ 4608513 w 4608513"/>
              <a:gd name="connsiteY2" fmla="*/ 0 h 756084"/>
              <a:gd name="connsiteX0" fmla="*/ 0 w 4608513"/>
              <a:gd name="connsiteY0" fmla="*/ 216024 h 756084"/>
              <a:gd name="connsiteX1" fmla="*/ 2808313 w 4608513"/>
              <a:gd name="connsiteY1" fmla="*/ 720080 h 756084"/>
              <a:gd name="connsiteX2" fmla="*/ 4608513 w 4608513"/>
              <a:gd name="connsiteY2" fmla="*/ 0 h 756084"/>
              <a:gd name="connsiteX0" fmla="*/ 0 w 4608513"/>
              <a:gd name="connsiteY0" fmla="*/ 216024 h 756084"/>
              <a:gd name="connsiteX1" fmla="*/ 2808313 w 4608513"/>
              <a:gd name="connsiteY1" fmla="*/ 720080 h 756084"/>
              <a:gd name="connsiteX2" fmla="*/ 4608513 w 4608513"/>
              <a:gd name="connsiteY2" fmla="*/ 0 h 75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8513" h="756084">
                <a:moveTo>
                  <a:pt x="0" y="216024"/>
                </a:moveTo>
                <a:cubicBezTo>
                  <a:pt x="894844" y="655017"/>
                  <a:pt x="2040228" y="756084"/>
                  <a:pt x="2808313" y="720080"/>
                </a:cubicBezTo>
                <a:cubicBezTo>
                  <a:pt x="3769112" y="558489"/>
                  <a:pt x="3952384" y="269060"/>
                  <a:pt x="4608513" y="0"/>
                </a:cubicBez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cxnSp>
        <p:nvCxnSpPr>
          <p:cNvPr id="39" name="Straight Connector 38" descr=" 91"/>
          <p:cNvCxnSpPr/>
          <p:nvPr/>
        </p:nvCxnSpPr>
        <p:spPr bwMode="auto">
          <a:xfrm>
            <a:off x="6645188" y="4653134"/>
            <a:ext cx="72008" cy="50405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 descr=" 93"/>
          <p:cNvSpPr txBox="1"/>
          <p:nvPr/>
        </p:nvSpPr>
        <p:spPr>
          <a:xfrm>
            <a:off x="632521" y="1268759"/>
            <a:ext cx="653409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instructions that draw the current leaf node</a:t>
            </a:r>
            <a:endParaRPr lang="de-AT" sz="24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 descr=" 101"/>
          <p:cNvSpPr txBox="1"/>
          <p:nvPr/>
        </p:nvSpPr>
        <p:spPr>
          <a:xfrm>
            <a:off x="632521" y="1252615"/>
            <a:ext cx="7056783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 Dependency Metadata entry for cache entry</a:t>
            </a:r>
            <a:endParaRPr lang="de-AT" sz="2400" dirty="0" smtClean="0"/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000" kern="0" spc="-40" dirty="0" smtClean="0">
                <a:ea typeface="ヒラギノ角ゴ ProN W3" pitchFamily="-32" charset="-128"/>
                <a:sym typeface="Calibri" pitchFamily="34" charset="0"/>
              </a:rPr>
              <a:t>Based on type, this entry knows how to update the cache entry using remembered scenegraph nodes</a:t>
            </a:r>
            <a:endParaRPr lang="de-AT" sz="2000" b="1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incremental Render Cache</a:t>
            </a:r>
            <a:endParaRPr lang="de-AT" dirty="0"/>
          </a:p>
        </p:txBody>
      </p:sp>
      <p:sp>
        <p:nvSpPr>
          <p:cNvPr id="4" name="Slide Number Placeholder 3" descr="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14</a:t>
            </a:r>
            <a:endParaRPr lang="en-US"/>
          </a:p>
        </p:txBody>
      </p:sp>
      <p:sp>
        <p:nvSpPr>
          <p:cNvPr id="20" name="Rectangle 19" descr=" 23"/>
          <p:cNvSpPr/>
          <p:nvPr/>
        </p:nvSpPr>
        <p:spPr bwMode="auto">
          <a:xfrm>
            <a:off x="6465169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3" name="Group 26" descr=" 3"/>
          <p:cNvGrpSpPr/>
          <p:nvPr/>
        </p:nvGrpSpPr>
        <p:grpSpPr>
          <a:xfrm>
            <a:off x="1352600" y="3284983"/>
            <a:ext cx="1872208" cy="1512168"/>
            <a:chOff x="6321152" y="2060848"/>
            <a:chExt cx="1872208" cy="1512168"/>
          </a:xfrm>
        </p:grpSpPr>
        <p:sp>
          <p:nvSpPr>
            <p:cNvPr id="28" name="Oval 27"/>
            <p:cNvSpPr/>
            <p:nvPr/>
          </p:nvSpPr>
          <p:spPr bwMode="auto">
            <a:xfrm>
              <a:off x="7185248" y="206084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09184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32115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61312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897216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76131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35" name="Straight Connector 34"/>
            <p:cNvCxnSpPr>
              <a:stCxn id="28" idx="5"/>
              <a:endCxn id="31" idx="1"/>
            </p:cNvCxnSpPr>
            <p:nvPr/>
          </p:nvCxnSpPr>
          <p:spPr bwMode="auto">
            <a:xfrm>
              <a:off x="7554024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28" idx="3"/>
              <a:endCxn id="29" idx="7"/>
            </p:cNvCxnSpPr>
            <p:nvPr/>
          </p:nvCxnSpPr>
          <p:spPr bwMode="auto">
            <a:xfrm flipH="1">
              <a:off x="6977960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29" idx="3"/>
              <a:endCxn id="30" idx="0"/>
            </p:cNvCxnSpPr>
            <p:nvPr/>
          </p:nvCxnSpPr>
          <p:spPr bwMode="auto">
            <a:xfrm flipH="1">
              <a:off x="6537176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9" idx="5"/>
              <a:endCxn id="32" idx="0"/>
            </p:cNvCxnSpPr>
            <p:nvPr/>
          </p:nvCxnSpPr>
          <p:spPr bwMode="auto">
            <a:xfrm>
              <a:off x="6977960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1" idx="4"/>
              <a:endCxn id="34" idx="0"/>
            </p:cNvCxnSpPr>
            <p:nvPr/>
          </p:nvCxnSpPr>
          <p:spPr bwMode="auto">
            <a:xfrm>
              <a:off x="7977336" y="2996952"/>
              <a:ext cx="0" cy="14401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Rounded Rectangle 42" descr=" 41"/>
          <p:cNvSpPr/>
          <p:nvPr/>
        </p:nvSpPr>
        <p:spPr bwMode="auto">
          <a:xfrm>
            <a:off x="6393160" y="3068959"/>
            <a:ext cx="504056" cy="5760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M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5" name="Group 44" descr=" 5"/>
          <p:cNvGrpSpPr/>
          <p:nvPr/>
        </p:nvGrpSpPr>
        <p:grpSpPr>
          <a:xfrm>
            <a:off x="6177137" y="5157192"/>
            <a:ext cx="864095" cy="216023"/>
            <a:chOff x="5313040" y="4509120"/>
            <a:chExt cx="864096" cy="21602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313040" y="4509120"/>
              <a:ext cx="864096" cy="21602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313040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529064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45088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961112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sp>
        <p:nvSpPr>
          <p:cNvPr id="16" name="Oval 15" descr=" 63"/>
          <p:cNvSpPr/>
          <p:nvPr/>
        </p:nvSpPr>
        <p:spPr bwMode="auto">
          <a:xfrm>
            <a:off x="2144688" y="3212975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7" name="Oval 16" descr=" 64"/>
          <p:cNvSpPr/>
          <p:nvPr/>
        </p:nvSpPr>
        <p:spPr bwMode="auto">
          <a:xfrm>
            <a:off x="1568624" y="3717030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8" name="Oval 17" descr=" 65"/>
          <p:cNvSpPr/>
          <p:nvPr/>
        </p:nvSpPr>
        <p:spPr bwMode="auto">
          <a:xfrm>
            <a:off x="1280591" y="4293094"/>
            <a:ext cx="576064" cy="576064"/>
          </a:xfrm>
          <a:prstGeom prst="ellipse">
            <a:avLst/>
          </a:prstGeom>
          <a:noFill/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22" name="Freeform 21" descr=" 88"/>
          <p:cNvSpPr/>
          <p:nvPr/>
        </p:nvSpPr>
        <p:spPr bwMode="auto">
          <a:xfrm>
            <a:off x="1784648" y="4869157"/>
            <a:ext cx="4320478" cy="876097"/>
          </a:xfrm>
          <a:custGeom>
            <a:avLst/>
            <a:gdLst>
              <a:gd name="connsiteX0" fmla="*/ 0 w 4652920"/>
              <a:gd name="connsiteY0" fmla="*/ 0 h 1047918"/>
              <a:gd name="connsiteX1" fmla="*/ 2565175 w 4652920"/>
              <a:gd name="connsiteY1" fmla="*/ 962952 h 1047918"/>
              <a:gd name="connsiteX2" fmla="*/ 4652920 w 4652920"/>
              <a:gd name="connsiteY2" fmla="*/ 509798 h 1047918"/>
              <a:gd name="connsiteX0" fmla="*/ 0 w 4557199"/>
              <a:gd name="connsiteY0" fmla="*/ 0 h 1040527"/>
              <a:gd name="connsiteX1" fmla="*/ 2565175 w 4557199"/>
              <a:gd name="connsiteY1" fmla="*/ 962952 h 1040527"/>
              <a:gd name="connsiteX2" fmla="*/ 4557199 w 4557199"/>
              <a:gd name="connsiteY2" fmla="*/ 465452 h 1040527"/>
              <a:gd name="connsiteX0" fmla="*/ 0 w 4557199"/>
              <a:gd name="connsiteY0" fmla="*/ 0 h 831060"/>
              <a:gd name="connsiteX1" fmla="*/ 2180936 w 4557199"/>
              <a:gd name="connsiteY1" fmla="*/ 753485 h 831060"/>
              <a:gd name="connsiteX2" fmla="*/ 4557199 w 4557199"/>
              <a:gd name="connsiteY2" fmla="*/ 465452 h 831060"/>
              <a:gd name="connsiteX0" fmla="*/ 0 w 4320479"/>
              <a:gd name="connsiteY0" fmla="*/ 0 h 876097"/>
              <a:gd name="connsiteX1" fmla="*/ 1944216 w 4320479"/>
              <a:gd name="connsiteY1" fmla="*/ 792088 h 876097"/>
              <a:gd name="connsiteX2" fmla="*/ 4320479 w 4320479"/>
              <a:gd name="connsiteY2" fmla="*/ 504055 h 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79" h="876097">
                <a:moveTo>
                  <a:pt x="0" y="0"/>
                </a:moveTo>
                <a:cubicBezTo>
                  <a:pt x="894844" y="438993"/>
                  <a:pt x="1224136" y="708079"/>
                  <a:pt x="1944216" y="792088"/>
                </a:cubicBezTo>
                <a:cubicBezTo>
                  <a:pt x="2664296" y="876097"/>
                  <a:pt x="3664350" y="773115"/>
                  <a:pt x="4320479" y="504055"/>
                </a:cubicBez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cxnSp>
        <p:nvCxnSpPr>
          <p:cNvPr id="39" name="Straight Connector 38" descr=" 91"/>
          <p:cNvCxnSpPr/>
          <p:nvPr/>
        </p:nvCxnSpPr>
        <p:spPr bwMode="auto">
          <a:xfrm>
            <a:off x="6645188" y="4653134"/>
            <a:ext cx="72008" cy="50405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Freeform 41" descr=" 97"/>
          <p:cNvSpPr/>
          <p:nvPr/>
        </p:nvSpPr>
        <p:spPr bwMode="auto">
          <a:xfrm flipV="1">
            <a:off x="1784648" y="3645026"/>
            <a:ext cx="4536504" cy="1500165"/>
          </a:xfrm>
          <a:custGeom>
            <a:avLst/>
            <a:gdLst>
              <a:gd name="connsiteX0" fmla="*/ 0 w 4652920"/>
              <a:gd name="connsiteY0" fmla="*/ 0 h 1047918"/>
              <a:gd name="connsiteX1" fmla="*/ 2565175 w 4652920"/>
              <a:gd name="connsiteY1" fmla="*/ 962952 h 1047918"/>
              <a:gd name="connsiteX2" fmla="*/ 4652920 w 4652920"/>
              <a:gd name="connsiteY2" fmla="*/ 509798 h 1047918"/>
              <a:gd name="connsiteX0" fmla="*/ 0 w 4557199"/>
              <a:gd name="connsiteY0" fmla="*/ 0 h 1040527"/>
              <a:gd name="connsiteX1" fmla="*/ 2565175 w 4557199"/>
              <a:gd name="connsiteY1" fmla="*/ 962952 h 1040527"/>
              <a:gd name="connsiteX2" fmla="*/ 4557199 w 4557199"/>
              <a:gd name="connsiteY2" fmla="*/ 465452 h 1040527"/>
              <a:gd name="connsiteX0" fmla="*/ 0 w 4557199"/>
              <a:gd name="connsiteY0" fmla="*/ 0 h 831060"/>
              <a:gd name="connsiteX1" fmla="*/ 2180936 w 4557199"/>
              <a:gd name="connsiteY1" fmla="*/ 753485 h 831060"/>
              <a:gd name="connsiteX2" fmla="*/ 4557199 w 4557199"/>
              <a:gd name="connsiteY2" fmla="*/ 465452 h 831060"/>
              <a:gd name="connsiteX0" fmla="*/ 0 w 4320479"/>
              <a:gd name="connsiteY0" fmla="*/ 0 h 876097"/>
              <a:gd name="connsiteX1" fmla="*/ 1944216 w 4320479"/>
              <a:gd name="connsiteY1" fmla="*/ 792088 h 876097"/>
              <a:gd name="connsiteX2" fmla="*/ 4320479 w 4320479"/>
              <a:gd name="connsiteY2" fmla="*/ 504055 h 876097"/>
              <a:gd name="connsiteX0" fmla="*/ 0 w 4320479"/>
              <a:gd name="connsiteY0" fmla="*/ 0 h 4146742"/>
              <a:gd name="connsiteX1" fmla="*/ 1944216 w 4320479"/>
              <a:gd name="connsiteY1" fmla="*/ 3595497 h 4146742"/>
              <a:gd name="connsiteX2" fmla="*/ 4320479 w 4320479"/>
              <a:gd name="connsiteY2" fmla="*/ 3307464 h 4146742"/>
              <a:gd name="connsiteX0" fmla="*/ 0 w 4320479"/>
              <a:gd name="connsiteY0" fmla="*/ 666832 h 4243355"/>
              <a:gd name="connsiteX1" fmla="*/ 1926700 w 4320479"/>
              <a:gd name="connsiteY1" fmla="*/ 551245 h 4243355"/>
              <a:gd name="connsiteX2" fmla="*/ 4320479 w 4320479"/>
              <a:gd name="connsiteY2" fmla="*/ 3974296 h 4243355"/>
              <a:gd name="connsiteX0" fmla="*/ 0 w 3678246"/>
              <a:gd name="connsiteY0" fmla="*/ 423817 h 2542261"/>
              <a:gd name="connsiteX1" fmla="*/ 1926700 w 3678246"/>
              <a:gd name="connsiteY1" fmla="*/ 308230 h 2542261"/>
              <a:gd name="connsiteX2" fmla="*/ 3678246 w 3678246"/>
              <a:gd name="connsiteY2" fmla="*/ 2273201 h 2542261"/>
              <a:gd name="connsiteX0" fmla="*/ 0 w 3678246"/>
              <a:gd name="connsiteY0" fmla="*/ 423819 h 2273202"/>
              <a:gd name="connsiteX1" fmla="*/ 1926700 w 3678246"/>
              <a:gd name="connsiteY1" fmla="*/ 308232 h 2273202"/>
              <a:gd name="connsiteX2" fmla="*/ 3678246 w 3678246"/>
              <a:gd name="connsiteY2" fmla="*/ 2273203 h 2273202"/>
              <a:gd name="connsiteX0" fmla="*/ 0 w 3678246"/>
              <a:gd name="connsiteY0" fmla="*/ 423817 h 2273202"/>
              <a:gd name="connsiteX1" fmla="*/ 1926700 w 3678246"/>
              <a:gd name="connsiteY1" fmla="*/ 308230 h 2273202"/>
              <a:gd name="connsiteX2" fmla="*/ 3678246 w 3678246"/>
              <a:gd name="connsiteY2" fmla="*/ 2273201 h 2273202"/>
              <a:gd name="connsiteX0" fmla="*/ 0 w 3736631"/>
              <a:gd name="connsiteY0" fmla="*/ 500876 h 2812607"/>
              <a:gd name="connsiteX1" fmla="*/ 1926700 w 3736631"/>
              <a:gd name="connsiteY1" fmla="*/ 385289 h 2812607"/>
              <a:gd name="connsiteX2" fmla="*/ 3736631 w 3736631"/>
              <a:gd name="connsiteY2" fmla="*/ 2812607 h 2812607"/>
              <a:gd name="connsiteX0" fmla="*/ 0 w 3678246"/>
              <a:gd name="connsiteY0" fmla="*/ 443083 h 2408052"/>
              <a:gd name="connsiteX1" fmla="*/ 1926700 w 3678246"/>
              <a:gd name="connsiteY1" fmla="*/ 327496 h 2408052"/>
              <a:gd name="connsiteX2" fmla="*/ 3678246 w 3678246"/>
              <a:gd name="connsiteY2" fmla="*/ 2408053 h 240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8246" h="2408052">
                <a:moveTo>
                  <a:pt x="0" y="443083"/>
                </a:moveTo>
                <a:cubicBezTo>
                  <a:pt x="834267" y="74165"/>
                  <a:pt x="1313659" y="1"/>
                  <a:pt x="1926700" y="327496"/>
                </a:cubicBezTo>
                <a:cubicBezTo>
                  <a:pt x="2539741" y="654991"/>
                  <a:pt x="3198510" y="1590957"/>
                  <a:pt x="3678246" y="2408053"/>
                </a:cubicBez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de-AT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cxnSp>
        <p:nvCxnSpPr>
          <p:cNvPr id="44" name="Straight Connector 43" descr=" 98"/>
          <p:cNvCxnSpPr/>
          <p:nvPr/>
        </p:nvCxnSpPr>
        <p:spPr bwMode="auto">
          <a:xfrm>
            <a:off x="6645188" y="3645024"/>
            <a:ext cx="1587" cy="57606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grpSp>
        <p:nvGrpSpPr>
          <p:cNvPr id="46" name="Group 119" descr=" 6"/>
          <p:cNvGrpSpPr/>
          <p:nvPr/>
        </p:nvGrpSpPr>
        <p:grpSpPr>
          <a:xfrm>
            <a:off x="1479416" y="2615558"/>
            <a:ext cx="5129767" cy="1752600"/>
            <a:chOff x="975360" y="2255520"/>
            <a:chExt cx="5129768" cy="1752600"/>
          </a:xfrm>
        </p:grpSpPr>
        <p:sp>
          <p:nvSpPr>
            <p:cNvPr id="47" name="Freeform 46"/>
            <p:cNvSpPr/>
            <p:nvPr/>
          </p:nvSpPr>
          <p:spPr bwMode="auto">
            <a:xfrm>
              <a:off x="975360" y="2255520"/>
              <a:ext cx="5129768" cy="1752600"/>
            </a:xfrm>
            <a:custGeom>
              <a:avLst/>
              <a:gdLst>
                <a:gd name="connsiteX0" fmla="*/ 5120640 w 5120640"/>
                <a:gd name="connsiteY0" fmla="*/ 236220 h 1752600"/>
                <a:gd name="connsiteX1" fmla="*/ 5120640 w 5120640"/>
                <a:gd name="connsiteY1" fmla="*/ 0 h 1752600"/>
                <a:gd name="connsiteX2" fmla="*/ 0 w 5120640"/>
                <a:gd name="connsiteY2" fmla="*/ 0 h 1752600"/>
                <a:gd name="connsiteX3" fmla="*/ 0 w 5120640"/>
                <a:gd name="connsiteY3" fmla="*/ 1752600 h 1752600"/>
                <a:gd name="connsiteX0" fmla="*/ 5129768 w 5129768"/>
                <a:gd name="connsiteY0" fmla="*/ 453401 h 1752600"/>
                <a:gd name="connsiteX1" fmla="*/ 5120640 w 5129768"/>
                <a:gd name="connsiteY1" fmla="*/ 0 h 1752600"/>
                <a:gd name="connsiteX2" fmla="*/ 0 w 5129768"/>
                <a:gd name="connsiteY2" fmla="*/ 0 h 1752600"/>
                <a:gd name="connsiteX3" fmla="*/ 0 w 5129768"/>
                <a:gd name="connsiteY3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768" h="1752600">
                  <a:moveTo>
                    <a:pt x="5129768" y="453401"/>
                  </a:moveTo>
                  <a:lnTo>
                    <a:pt x="5120640" y="0"/>
                  </a:lnTo>
                  <a:lnTo>
                    <a:pt x="0" y="0"/>
                  </a:lnTo>
                  <a:lnTo>
                    <a:pt x="0" y="175260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1352600" y="2276873"/>
              <a:ext cx="0" cy="11521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 descr=" 106"/>
          <p:cNvSpPr txBox="1"/>
          <p:nvPr/>
        </p:nvSpPr>
        <p:spPr>
          <a:xfrm>
            <a:off x="632521" y="1268760"/>
            <a:ext cx="7056783" cy="690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 </a:t>
            </a:r>
            <a:r>
              <a:rPr lang="en-US" sz="2400" dirty="0" smtClean="0"/>
              <a:t>Dependency Index </a:t>
            </a:r>
            <a:r>
              <a:rPr lang="en-US" sz="2400" dirty="0" smtClean="0"/>
              <a:t>for fast queries of cache entries affected by change</a:t>
            </a:r>
            <a:endParaRPr lang="en-US" sz="2000" dirty="0" smtClean="0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incremental Render Cache</a:t>
            </a:r>
            <a:endParaRPr lang="de-AT" dirty="0"/>
          </a:p>
        </p:txBody>
      </p:sp>
      <p:sp>
        <p:nvSpPr>
          <p:cNvPr id="4" name="Slide Number Placeholder 3" descr="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14</a:t>
            </a:r>
            <a:endParaRPr lang="en-US"/>
          </a:p>
        </p:txBody>
      </p:sp>
      <p:sp>
        <p:nvSpPr>
          <p:cNvPr id="20" name="Rectangle 19" descr=" 23"/>
          <p:cNvSpPr/>
          <p:nvPr/>
        </p:nvSpPr>
        <p:spPr bwMode="auto">
          <a:xfrm>
            <a:off x="6465169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46" name="Rectangle 45" descr=" 24"/>
          <p:cNvSpPr/>
          <p:nvPr/>
        </p:nvSpPr>
        <p:spPr bwMode="auto">
          <a:xfrm>
            <a:off x="7257257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60" name="Rectangle 59" descr=" 25"/>
          <p:cNvSpPr/>
          <p:nvPr/>
        </p:nvSpPr>
        <p:spPr bwMode="auto">
          <a:xfrm>
            <a:off x="8049345" y="4221087"/>
            <a:ext cx="360039" cy="43204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1080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C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3" name="Group 26" descr=" 3"/>
          <p:cNvGrpSpPr/>
          <p:nvPr/>
        </p:nvGrpSpPr>
        <p:grpSpPr>
          <a:xfrm>
            <a:off x="1352600" y="3284983"/>
            <a:ext cx="1872208" cy="1512168"/>
            <a:chOff x="6321152" y="2060848"/>
            <a:chExt cx="1872208" cy="1512168"/>
          </a:xfrm>
        </p:grpSpPr>
        <p:sp>
          <p:nvSpPr>
            <p:cNvPr id="28" name="Oval 27"/>
            <p:cNvSpPr/>
            <p:nvPr/>
          </p:nvSpPr>
          <p:spPr bwMode="auto">
            <a:xfrm>
              <a:off x="7185248" y="206084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09184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32115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7761312" y="2564904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897216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761312" y="3140968"/>
              <a:ext cx="432048" cy="43204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35" name="Straight Connector 34"/>
            <p:cNvCxnSpPr>
              <a:stCxn id="28" idx="5"/>
              <a:endCxn id="31" idx="1"/>
            </p:cNvCxnSpPr>
            <p:nvPr/>
          </p:nvCxnSpPr>
          <p:spPr bwMode="auto">
            <a:xfrm>
              <a:off x="7554024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28" idx="3"/>
              <a:endCxn id="29" idx="7"/>
            </p:cNvCxnSpPr>
            <p:nvPr/>
          </p:nvCxnSpPr>
          <p:spPr bwMode="auto">
            <a:xfrm flipH="1">
              <a:off x="6977960" y="2429624"/>
              <a:ext cx="270560" cy="1985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29" idx="3"/>
              <a:endCxn id="30" idx="0"/>
            </p:cNvCxnSpPr>
            <p:nvPr/>
          </p:nvCxnSpPr>
          <p:spPr bwMode="auto">
            <a:xfrm flipH="1">
              <a:off x="6537176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9" idx="5"/>
              <a:endCxn id="32" idx="0"/>
            </p:cNvCxnSpPr>
            <p:nvPr/>
          </p:nvCxnSpPr>
          <p:spPr bwMode="auto">
            <a:xfrm>
              <a:off x="6977960" y="2933680"/>
              <a:ext cx="135280" cy="20728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1" idx="4"/>
              <a:endCxn id="34" idx="0"/>
            </p:cNvCxnSpPr>
            <p:nvPr/>
          </p:nvCxnSpPr>
          <p:spPr bwMode="auto">
            <a:xfrm>
              <a:off x="7977336" y="2996952"/>
              <a:ext cx="0" cy="14401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Rounded Rectangle 42" descr=" 41"/>
          <p:cNvSpPr/>
          <p:nvPr/>
        </p:nvSpPr>
        <p:spPr bwMode="auto">
          <a:xfrm>
            <a:off x="6393160" y="3068959"/>
            <a:ext cx="504056" cy="576064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rPr>
              <a:t>M</a:t>
            </a:r>
            <a:endParaRPr kumimoji="0" lang="de-AT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grpSp>
        <p:nvGrpSpPr>
          <p:cNvPr id="5" name="Group 44" descr=" 5"/>
          <p:cNvGrpSpPr/>
          <p:nvPr/>
        </p:nvGrpSpPr>
        <p:grpSpPr>
          <a:xfrm>
            <a:off x="6177137" y="5157192"/>
            <a:ext cx="864095" cy="216023"/>
            <a:chOff x="5313040" y="4509120"/>
            <a:chExt cx="864096" cy="21602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313040" y="4509120"/>
              <a:ext cx="864096" cy="21602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313040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529064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45088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961112" y="4509120"/>
              <a:ext cx="216024" cy="21602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cxnSp>
        <p:nvCxnSpPr>
          <p:cNvPr id="39" name="Straight Connector 38" descr=" 91"/>
          <p:cNvCxnSpPr/>
          <p:nvPr/>
        </p:nvCxnSpPr>
        <p:spPr bwMode="auto">
          <a:xfrm>
            <a:off x="6645188" y="4653134"/>
            <a:ext cx="72008" cy="50405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 descr=" 98"/>
          <p:cNvCxnSpPr/>
          <p:nvPr/>
        </p:nvCxnSpPr>
        <p:spPr bwMode="auto">
          <a:xfrm>
            <a:off x="6645188" y="3645024"/>
            <a:ext cx="1587" cy="57606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grpSp>
        <p:nvGrpSpPr>
          <p:cNvPr id="6" name="Group 119" descr=" 6"/>
          <p:cNvGrpSpPr/>
          <p:nvPr/>
        </p:nvGrpSpPr>
        <p:grpSpPr>
          <a:xfrm>
            <a:off x="1479416" y="2615558"/>
            <a:ext cx="5129767" cy="1752600"/>
            <a:chOff x="975360" y="2255520"/>
            <a:chExt cx="5129768" cy="1752600"/>
          </a:xfrm>
        </p:grpSpPr>
        <p:sp>
          <p:nvSpPr>
            <p:cNvPr id="47" name="Freeform 46"/>
            <p:cNvSpPr/>
            <p:nvPr/>
          </p:nvSpPr>
          <p:spPr bwMode="auto">
            <a:xfrm>
              <a:off x="975360" y="2255520"/>
              <a:ext cx="5129768" cy="1752600"/>
            </a:xfrm>
            <a:custGeom>
              <a:avLst/>
              <a:gdLst>
                <a:gd name="connsiteX0" fmla="*/ 5120640 w 5120640"/>
                <a:gd name="connsiteY0" fmla="*/ 236220 h 1752600"/>
                <a:gd name="connsiteX1" fmla="*/ 5120640 w 5120640"/>
                <a:gd name="connsiteY1" fmla="*/ 0 h 1752600"/>
                <a:gd name="connsiteX2" fmla="*/ 0 w 5120640"/>
                <a:gd name="connsiteY2" fmla="*/ 0 h 1752600"/>
                <a:gd name="connsiteX3" fmla="*/ 0 w 5120640"/>
                <a:gd name="connsiteY3" fmla="*/ 1752600 h 1752600"/>
                <a:gd name="connsiteX0" fmla="*/ 5129768 w 5129768"/>
                <a:gd name="connsiteY0" fmla="*/ 453401 h 1752600"/>
                <a:gd name="connsiteX1" fmla="*/ 5120640 w 5129768"/>
                <a:gd name="connsiteY1" fmla="*/ 0 h 1752600"/>
                <a:gd name="connsiteX2" fmla="*/ 0 w 5129768"/>
                <a:gd name="connsiteY2" fmla="*/ 0 h 1752600"/>
                <a:gd name="connsiteX3" fmla="*/ 0 w 5129768"/>
                <a:gd name="connsiteY3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768" h="1752600">
                  <a:moveTo>
                    <a:pt x="5129768" y="453401"/>
                  </a:moveTo>
                  <a:lnTo>
                    <a:pt x="5120640" y="0"/>
                  </a:lnTo>
                  <a:lnTo>
                    <a:pt x="0" y="0"/>
                  </a:lnTo>
                  <a:lnTo>
                    <a:pt x="0" y="175260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1352600" y="2276873"/>
              <a:ext cx="0" cy="11521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" name="Group 124" descr=" 7"/>
          <p:cNvGrpSpPr/>
          <p:nvPr/>
        </p:nvGrpSpPr>
        <p:grpSpPr>
          <a:xfrm>
            <a:off x="7041233" y="4653135"/>
            <a:ext cx="864095" cy="720079"/>
            <a:chOff x="6537176" y="4293096"/>
            <a:chExt cx="864096" cy="720080"/>
          </a:xfrm>
        </p:grpSpPr>
        <p:grpSp>
          <p:nvGrpSpPr>
            <p:cNvPr id="8" name="Group 69"/>
            <p:cNvGrpSpPr/>
            <p:nvPr/>
          </p:nvGrpSpPr>
          <p:grpSpPr>
            <a:xfrm>
              <a:off x="6537176" y="4797152"/>
              <a:ext cx="864096" cy="216024"/>
              <a:chOff x="5313040" y="4509120"/>
              <a:chExt cx="864096" cy="216024"/>
            </a:xfrm>
          </p:grpSpPr>
          <p:sp>
            <p:nvSpPr>
              <p:cNvPr id="52" name="Rectangle 51"/>
              <p:cNvSpPr/>
              <p:nvPr/>
            </p:nvSpPr>
            <p:spPr bwMode="auto">
              <a:xfrm>
                <a:off x="5313040" y="4509120"/>
                <a:ext cx="864096" cy="216024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5313040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5529064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5745088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5961112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</p:grpSp>
        <p:cxnSp>
          <p:nvCxnSpPr>
            <p:cNvPr id="51" name="Straight Connector 50"/>
            <p:cNvCxnSpPr>
              <a:endCxn id="54" idx="0"/>
            </p:cNvCxnSpPr>
            <p:nvPr/>
          </p:nvCxnSpPr>
          <p:spPr bwMode="auto">
            <a:xfrm flipH="1">
              <a:off x="6861212" y="4293096"/>
              <a:ext cx="72008" cy="5040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" name="Group 132" descr=" 9"/>
          <p:cNvGrpSpPr/>
          <p:nvPr/>
        </p:nvGrpSpPr>
        <p:grpSpPr>
          <a:xfrm>
            <a:off x="2189981" y="2492896"/>
            <a:ext cx="5499322" cy="2592288"/>
            <a:chOff x="1685925" y="2132857"/>
            <a:chExt cx="5499323" cy="2592288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681192" y="2708921"/>
              <a:ext cx="504056" cy="576064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M</a:t>
              </a:r>
              <a:endParaRPr kumimoji="0" lang="de-AT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58" name="Straight Connector 57"/>
            <p:cNvCxnSpPr>
              <a:stCxn id="57" idx="2"/>
            </p:cNvCxnSpPr>
            <p:nvPr/>
          </p:nvCxnSpPr>
          <p:spPr bwMode="auto">
            <a:xfrm>
              <a:off x="6933220" y="3284985"/>
              <a:ext cx="0" cy="57606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9" name="Freeform 58"/>
            <p:cNvSpPr/>
            <p:nvPr/>
          </p:nvSpPr>
          <p:spPr bwMode="auto">
            <a:xfrm>
              <a:off x="1685925" y="2132857"/>
              <a:ext cx="5211292" cy="2592288"/>
            </a:xfrm>
            <a:custGeom>
              <a:avLst/>
              <a:gdLst>
                <a:gd name="connsiteX0" fmla="*/ 5257800 w 5257800"/>
                <a:gd name="connsiteY0" fmla="*/ 447675 h 2657475"/>
                <a:gd name="connsiteX1" fmla="*/ 5257800 w 5257800"/>
                <a:gd name="connsiteY1" fmla="*/ 0 h 2657475"/>
                <a:gd name="connsiteX2" fmla="*/ 1704975 w 5257800"/>
                <a:gd name="connsiteY2" fmla="*/ 0 h 2657475"/>
                <a:gd name="connsiteX3" fmla="*/ 1704975 w 5257800"/>
                <a:gd name="connsiteY3" fmla="*/ 2657475 h 2657475"/>
                <a:gd name="connsiteX4" fmla="*/ 38100 w 5257800"/>
                <a:gd name="connsiteY4" fmla="*/ 2657475 h 2657475"/>
                <a:gd name="connsiteX5" fmla="*/ 0 w 5257800"/>
                <a:gd name="connsiteY5" fmla="*/ 2400300 h 2657475"/>
                <a:gd name="connsiteX0" fmla="*/ 5257800 w 5257800"/>
                <a:gd name="connsiteY0" fmla="*/ 447675 h 2677269"/>
                <a:gd name="connsiteX1" fmla="*/ 5257800 w 5257800"/>
                <a:gd name="connsiteY1" fmla="*/ 0 h 2677269"/>
                <a:gd name="connsiteX2" fmla="*/ 1704975 w 5257800"/>
                <a:gd name="connsiteY2" fmla="*/ 0 h 2677269"/>
                <a:gd name="connsiteX3" fmla="*/ 1704975 w 5257800"/>
                <a:gd name="connsiteY3" fmla="*/ 2657475 h 2677269"/>
                <a:gd name="connsiteX4" fmla="*/ 26715 w 5257800"/>
                <a:gd name="connsiteY4" fmla="*/ 2677269 h 2677269"/>
                <a:gd name="connsiteX5" fmla="*/ 0 w 5257800"/>
                <a:gd name="connsiteY5" fmla="*/ 2400300 h 2677269"/>
                <a:gd name="connsiteX0" fmla="*/ 5257800 w 5257800"/>
                <a:gd name="connsiteY0" fmla="*/ 447675 h 2677269"/>
                <a:gd name="connsiteX1" fmla="*/ 5257800 w 5257800"/>
                <a:gd name="connsiteY1" fmla="*/ 0 h 2677269"/>
                <a:gd name="connsiteX2" fmla="*/ 1704975 w 5257800"/>
                <a:gd name="connsiteY2" fmla="*/ 0 h 2677269"/>
                <a:gd name="connsiteX3" fmla="*/ 1754907 w 5257800"/>
                <a:gd name="connsiteY3" fmla="*/ 2677269 h 2677269"/>
                <a:gd name="connsiteX4" fmla="*/ 26715 w 5257800"/>
                <a:gd name="connsiteY4" fmla="*/ 2677269 h 2677269"/>
                <a:gd name="connsiteX5" fmla="*/ 0 w 5257800"/>
                <a:gd name="connsiteY5" fmla="*/ 2400300 h 2677269"/>
                <a:gd name="connsiteX0" fmla="*/ 5257800 w 5257800"/>
                <a:gd name="connsiteY0" fmla="*/ 447675 h 2677269"/>
                <a:gd name="connsiteX1" fmla="*/ 5257800 w 5257800"/>
                <a:gd name="connsiteY1" fmla="*/ 0 h 2677269"/>
                <a:gd name="connsiteX2" fmla="*/ 1754907 w 5257800"/>
                <a:gd name="connsiteY2" fmla="*/ 84981 h 2677269"/>
                <a:gd name="connsiteX3" fmla="*/ 1754907 w 5257800"/>
                <a:gd name="connsiteY3" fmla="*/ 2677269 h 2677269"/>
                <a:gd name="connsiteX4" fmla="*/ 26715 w 5257800"/>
                <a:gd name="connsiteY4" fmla="*/ 2677269 h 2677269"/>
                <a:gd name="connsiteX5" fmla="*/ 0 w 5257800"/>
                <a:gd name="connsiteY5" fmla="*/ 2400300 h 2677269"/>
                <a:gd name="connsiteX0" fmla="*/ 5257800 w 5257800"/>
                <a:gd name="connsiteY0" fmla="*/ 362694 h 2592288"/>
                <a:gd name="connsiteX1" fmla="*/ 5211291 w 5257800"/>
                <a:gd name="connsiteY1" fmla="*/ 0 h 2592288"/>
                <a:gd name="connsiteX2" fmla="*/ 1754907 w 5257800"/>
                <a:gd name="connsiteY2" fmla="*/ 0 h 2592288"/>
                <a:gd name="connsiteX3" fmla="*/ 1754907 w 5257800"/>
                <a:gd name="connsiteY3" fmla="*/ 2592288 h 2592288"/>
                <a:gd name="connsiteX4" fmla="*/ 26715 w 5257800"/>
                <a:gd name="connsiteY4" fmla="*/ 2592288 h 2592288"/>
                <a:gd name="connsiteX5" fmla="*/ 0 w 5257800"/>
                <a:gd name="connsiteY5" fmla="*/ 2315319 h 2592288"/>
                <a:gd name="connsiteX0" fmla="*/ 5211291 w 5211291"/>
                <a:gd name="connsiteY0" fmla="*/ 360039 h 2592288"/>
                <a:gd name="connsiteX1" fmla="*/ 5211291 w 5211291"/>
                <a:gd name="connsiteY1" fmla="*/ 0 h 2592288"/>
                <a:gd name="connsiteX2" fmla="*/ 1754907 w 5211291"/>
                <a:gd name="connsiteY2" fmla="*/ 0 h 2592288"/>
                <a:gd name="connsiteX3" fmla="*/ 1754907 w 5211291"/>
                <a:gd name="connsiteY3" fmla="*/ 2592288 h 2592288"/>
                <a:gd name="connsiteX4" fmla="*/ 26715 w 5211291"/>
                <a:gd name="connsiteY4" fmla="*/ 2592288 h 2592288"/>
                <a:gd name="connsiteX5" fmla="*/ 0 w 5211291"/>
                <a:gd name="connsiteY5" fmla="*/ 2315319 h 2592288"/>
                <a:gd name="connsiteX0" fmla="*/ 5211292 w 5211292"/>
                <a:gd name="connsiteY0" fmla="*/ 576064 h 2592288"/>
                <a:gd name="connsiteX1" fmla="*/ 5211291 w 5211292"/>
                <a:gd name="connsiteY1" fmla="*/ 0 h 2592288"/>
                <a:gd name="connsiteX2" fmla="*/ 1754907 w 5211292"/>
                <a:gd name="connsiteY2" fmla="*/ 0 h 2592288"/>
                <a:gd name="connsiteX3" fmla="*/ 1754907 w 5211292"/>
                <a:gd name="connsiteY3" fmla="*/ 2592288 h 2592288"/>
                <a:gd name="connsiteX4" fmla="*/ 26715 w 5211292"/>
                <a:gd name="connsiteY4" fmla="*/ 2592288 h 2592288"/>
                <a:gd name="connsiteX5" fmla="*/ 0 w 5211292"/>
                <a:gd name="connsiteY5" fmla="*/ 2315319 h 259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1292" h="2592288">
                  <a:moveTo>
                    <a:pt x="5211292" y="576064"/>
                  </a:moveTo>
                  <a:cubicBezTo>
                    <a:pt x="5211292" y="384043"/>
                    <a:pt x="5211291" y="192021"/>
                    <a:pt x="5211291" y="0"/>
                  </a:cubicBezTo>
                  <a:lnTo>
                    <a:pt x="1754907" y="0"/>
                  </a:lnTo>
                  <a:lnTo>
                    <a:pt x="1754907" y="2592288"/>
                  </a:lnTo>
                  <a:lnTo>
                    <a:pt x="26715" y="2592288"/>
                  </a:lnTo>
                  <a:lnTo>
                    <a:pt x="0" y="2315319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grpSp>
        <p:nvGrpSpPr>
          <p:cNvPr id="10" name="Group 140" descr=" 10"/>
          <p:cNvGrpSpPr/>
          <p:nvPr/>
        </p:nvGrpSpPr>
        <p:grpSpPr>
          <a:xfrm>
            <a:off x="7905329" y="4653135"/>
            <a:ext cx="864095" cy="720079"/>
            <a:chOff x="7401272" y="4293096"/>
            <a:chExt cx="864096" cy="720080"/>
          </a:xfrm>
        </p:grpSpPr>
        <p:grpSp>
          <p:nvGrpSpPr>
            <p:cNvPr id="11" name="Group 75"/>
            <p:cNvGrpSpPr/>
            <p:nvPr/>
          </p:nvGrpSpPr>
          <p:grpSpPr>
            <a:xfrm>
              <a:off x="7401272" y="4797152"/>
              <a:ext cx="864096" cy="216024"/>
              <a:chOff x="5313040" y="4509120"/>
              <a:chExt cx="864096" cy="216024"/>
            </a:xfrm>
          </p:grpSpPr>
          <p:sp>
            <p:nvSpPr>
              <p:cNvPr id="66" name="Rectangle 65"/>
              <p:cNvSpPr/>
              <p:nvPr/>
            </p:nvSpPr>
            <p:spPr bwMode="auto">
              <a:xfrm>
                <a:off x="5313040" y="4509120"/>
                <a:ext cx="864096" cy="216024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5313040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5529064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5745088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5961112" y="4509120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</p:grpSp>
        <p:cxnSp>
          <p:nvCxnSpPr>
            <p:cNvPr id="65" name="Straight Connector 64"/>
            <p:cNvCxnSpPr>
              <a:endCxn id="68" idx="0"/>
            </p:cNvCxnSpPr>
            <p:nvPr/>
          </p:nvCxnSpPr>
          <p:spPr bwMode="auto">
            <a:xfrm>
              <a:off x="7725308" y="4293096"/>
              <a:ext cx="0" cy="50405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52" descr=" 12"/>
          <p:cNvGrpSpPr/>
          <p:nvPr/>
        </p:nvGrpSpPr>
        <p:grpSpPr>
          <a:xfrm>
            <a:off x="3224808" y="2708918"/>
            <a:ext cx="5256584" cy="1872208"/>
            <a:chOff x="2720752" y="2348880"/>
            <a:chExt cx="5256584" cy="1872209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7473280" y="2708921"/>
              <a:ext cx="504056" cy="576064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M</a:t>
              </a:r>
              <a:endParaRPr kumimoji="0" lang="de-AT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71" name="Straight Connector 70"/>
            <p:cNvCxnSpPr>
              <a:stCxn id="62" idx="2"/>
            </p:cNvCxnSpPr>
            <p:nvPr/>
          </p:nvCxnSpPr>
          <p:spPr bwMode="auto">
            <a:xfrm>
              <a:off x="7725308" y="3284985"/>
              <a:ext cx="0" cy="57606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72" name="Freeform 71"/>
            <p:cNvSpPr/>
            <p:nvPr/>
          </p:nvSpPr>
          <p:spPr bwMode="auto">
            <a:xfrm>
              <a:off x="2720752" y="2348880"/>
              <a:ext cx="5040560" cy="1872209"/>
            </a:xfrm>
            <a:custGeom>
              <a:avLst/>
              <a:gdLst>
                <a:gd name="connsiteX0" fmla="*/ 4845050 w 4845050"/>
                <a:gd name="connsiteY0" fmla="*/ 88900 h 1841500"/>
                <a:gd name="connsiteX1" fmla="*/ 4838700 w 4845050"/>
                <a:gd name="connsiteY1" fmla="*/ 0 h 1841500"/>
                <a:gd name="connsiteX2" fmla="*/ 1282700 w 4845050"/>
                <a:gd name="connsiteY2" fmla="*/ 0 h 1841500"/>
                <a:gd name="connsiteX3" fmla="*/ 1282700 w 4845050"/>
                <a:gd name="connsiteY3" fmla="*/ 1841500 h 1841500"/>
                <a:gd name="connsiteX4" fmla="*/ 0 w 4845050"/>
                <a:gd name="connsiteY4" fmla="*/ 1835150 h 1841500"/>
                <a:gd name="connsiteX0" fmla="*/ 4950048 w 4950048"/>
                <a:gd name="connsiteY0" fmla="*/ 88900 h 1841500"/>
                <a:gd name="connsiteX1" fmla="*/ 4943698 w 4950048"/>
                <a:gd name="connsiteY1" fmla="*/ 0 h 1841500"/>
                <a:gd name="connsiteX2" fmla="*/ 1387698 w 4950048"/>
                <a:gd name="connsiteY2" fmla="*/ 0 h 1841500"/>
                <a:gd name="connsiteX3" fmla="*/ 1387698 w 4950048"/>
                <a:gd name="connsiteY3" fmla="*/ 1841500 h 1841500"/>
                <a:gd name="connsiteX4" fmla="*/ 0 w 4950048"/>
                <a:gd name="connsiteY4" fmla="*/ 1827138 h 1841500"/>
                <a:gd name="connsiteX0" fmla="*/ 4950048 w 4950048"/>
                <a:gd name="connsiteY0" fmla="*/ 88900 h 1827138"/>
                <a:gd name="connsiteX1" fmla="*/ 4943698 w 4950048"/>
                <a:gd name="connsiteY1" fmla="*/ 0 h 1827138"/>
                <a:gd name="connsiteX2" fmla="*/ 1387698 w 4950048"/>
                <a:gd name="connsiteY2" fmla="*/ 0 h 1827138"/>
                <a:gd name="connsiteX3" fmla="*/ 1440160 w 4950048"/>
                <a:gd name="connsiteY3" fmla="*/ 1827138 h 1827138"/>
                <a:gd name="connsiteX4" fmla="*/ 0 w 4950048"/>
                <a:gd name="connsiteY4" fmla="*/ 1827138 h 1827138"/>
                <a:gd name="connsiteX0" fmla="*/ 4950048 w 4950048"/>
                <a:gd name="connsiteY0" fmla="*/ 133970 h 1872208"/>
                <a:gd name="connsiteX1" fmla="*/ 4943698 w 4950048"/>
                <a:gd name="connsiteY1" fmla="*/ 45070 h 1872208"/>
                <a:gd name="connsiteX2" fmla="*/ 1440160 w 4950048"/>
                <a:gd name="connsiteY2" fmla="*/ 0 h 1872208"/>
                <a:gd name="connsiteX3" fmla="*/ 1440160 w 4950048"/>
                <a:gd name="connsiteY3" fmla="*/ 1872208 h 1872208"/>
                <a:gd name="connsiteX4" fmla="*/ 0 w 4950048"/>
                <a:gd name="connsiteY4" fmla="*/ 1872208 h 1872208"/>
                <a:gd name="connsiteX0" fmla="*/ 4950048 w 4968552"/>
                <a:gd name="connsiteY0" fmla="*/ 133970 h 1872208"/>
                <a:gd name="connsiteX1" fmla="*/ 4968552 w 4968552"/>
                <a:gd name="connsiteY1" fmla="*/ 0 h 1872208"/>
                <a:gd name="connsiteX2" fmla="*/ 1440160 w 4968552"/>
                <a:gd name="connsiteY2" fmla="*/ 0 h 1872208"/>
                <a:gd name="connsiteX3" fmla="*/ 1440160 w 4968552"/>
                <a:gd name="connsiteY3" fmla="*/ 1872208 h 1872208"/>
                <a:gd name="connsiteX4" fmla="*/ 0 w 4968552"/>
                <a:gd name="connsiteY4" fmla="*/ 1872208 h 1872208"/>
                <a:gd name="connsiteX0" fmla="*/ 5040560 w 5040560"/>
                <a:gd name="connsiteY0" fmla="*/ 144016 h 1872208"/>
                <a:gd name="connsiteX1" fmla="*/ 4968552 w 5040560"/>
                <a:gd name="connsiteY1" fmla="*/ 0 h 1872208"/>
                <a:gd name="connsiteX2" fmla="*/ 1440160 w 5040560"/>
                <a:gd name="connsiteY2" fmla="*/ 0 h 1872208"/>
                <a:gd name="connsiteX3" fmla="*/ 1440160 w 5040560"/>
                <a:gd name="connsiteY3" fmla="*/ 1872208 h 1872208"/>
                <a:gd name="connsiteX4" fmla="*/ 0 w 5040560"/>
                <a:gd name="connsiteY4" fmla="*/ 1872208 h 1872208"/>
                <a:gd name="connsiteX0" fmla="*/ 5040560 w 5040560"/>
                <a:gd name="connsiteY0" fmla="*/ 144016 h 1872208"/>
                <a:gd name="connsiteX1" fmla="*/ 5040560 w 5040560"/>
                <a:gd name="connsiteY1" fmla="*/ 0 h 1872208"/>
                <a:gd name="connsiteX2" fmla="*/ 1440160 w 5040560"/>
                <a:gd name="connsiteY2" fmla="*/ 0 h 1872208"/>
                <a:gd name="connsiteX3" fmla="*/ 1440160 w 5040560"/>
                <a:gd name="connsiteY3" fmla="*/ 1872208 h 1872208"/>
                <a:gd name="connsiteX4" fmla="*/ 0 w 5040560"/>
                <a:gd name="connsiteY4" fmla="*/ 1872208 h 1872208"/>
                <a:gd name="connsiteX0" fmla="*/ 5040560 w 5040560"/>
                <a:gd name="connsiteY0" fmla="*/ 144016 h 1872208"/>
                <a:gd name="connsiteX1" fmla="*/ 5040560 w 5040560"/>
                <a:gd name="connsiteY1" fmla="*/ 0 h 1872208"/>
                <a:gd name="connsiteX2" fmla="*/ 1296144 w 5040560"/>
                <a:gd name="connsiteY2" fmla="*/ 1 h 1872208"/>
                <a:gd name="connsiteX3" fmla="*/ 1440160 w 5040560"/>
                <a:gd name="connsiteY3" fmla="*/ 1872208 h 1872208"/>
                <a:gd name="connsiteX4" fmla="*/ 0 w 5040560"/>
                <a:gd name="connsiteY4" fmla="*/ 1872208 h 1872208"/>
                <a:gd name="connsiteX0" fmla="*/ 5040560 w 5040560"/>
                <a:gd name="connsiteY0" fmla="*/ 144016 h 1872209"/>
                <a:gd name="connsiteX1" fmla="*/ 5040560 w 5040560"/>
                <a:gd name="connsiteY1" fmla="*/ 0 h 1872209"/>
                <a:gd name="connsiteX2" fmla="*/ 1296144 w 5040560"/>
                <a:gd name="connsiteY2" fmla="*/ 1 h 1872209"/>
                <a:gd name="connsiteX3" fmla="*/ 1224136 w 5040560"/>
                <a:gd name="connsiteY3" fmla="*/ 1872209 h 1872209"/>
                <a:gd name="connsiteX4" fmla="*/ 0 w 5040560"/>
                <a:gd name="connsiteY4" fmla="*/ 1872208 h 1872209"/>
                <a:gd name="connsiteX0" fmla="*/ 5040560 w 5040560"/>
                <a:gd name="connsiteY0" fmla="*/ 144016 h 1872209"/>
                <a:gd name="connsiteX1" fmla="*/ 5040560 w 5040560"/>
                <a:gd name="connsiteY1" fmla="*/ 0 h 1872209"/>
                <a:gd name="connsiteX2" fmla="*/ 1224136 w 5040560"/>
                <a:gd name="connsiteY2" fmla="*/ 1 h 1872209"/>
                <a:gd name="connsiteX3" fmla="*/ 1224136 w 5040560"/>
                <a:gd name="connsiteY3" fmla="*/ 1872209 h 1872209"/>
                <a:gd name="connsiteX4" fmla="*/ 0 w 5040560"/>
                <a:gd name="connsiteY4" fmla="*/ 1872208 h 1872209"/>
                <a:gd name="connsiteX0" fmla="*/ 5040560 w 5040560"/>
                <a:gd name="connsiteY0" fmla="*/ 360041 h 1872209"/>
                <a:gd name="connsiteX1" fmla="*/ 5040560 w 5040560"/>
                <a:gd name="connsiteY1" fmla="*/ 0 h 1872209"/>
                <a:gd name="connsiteX2" fmla="*/ 1224136 w 5040560"/>
                <a:gd name="connsiteY2" fmla="*/ 1 h 1872209"/>
                <a:gd name="connsiteX3" fmla="*/ 1224136 w 5040560"/>
                <a:gd name="connsiteY3" fmla="*/ 1872209 h 1872209"/>
                <a:gd name="connsiteX4" fmla="*/ 0 w 5040560"/>
                <a:gd name="connsiteY4" fmla="*/ 1872208 h 187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560" h="1872209">
                  <a:moveTo>
                    <a:pt x="5040560" y="360041"/>
                  </a:moveTo>
                  <a:lnTo>
                    <a:pt x="5040560" y="0"/>
                  </a:lnTo>
                  <a:lnTo>
                    <a:pt x="1224136" y="1"/>
                  </a:lnTo>
                  <a:lnTo>
                    <a:pt x="1224136" y="1872209"/>
                  </a:lnTo>
                  <a:lnTo>
                    <a:pt x="0" y="1872208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 bwMode="auto">
            <a:xfrm flipH="1" flipV="1">
              <a:off x="2720752" y="3645024"/>
              <a:ext cx="1224136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101" descr=" 13"/>
          <p:cNvGrpSpPr/>
          <p:nvPr/>
        </p:nvGrpSpPr>
        <p:grpSpPr>
          <a:xfrm>
            <a:off x="4592959" y="2924944"/>
            <a:ext cx="3960440" cy="864095"/>
            <a:chOff x="4592960" y="2924944"/>
            <a:chExt cx="3960440" cy="864096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4664968" y="2996952"/>
              <a:ext cx="1512168" cy="72008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DEPENDENCY</a:t>
              </a:r>
              <a:b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</a:b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INDEX</a:t>
              </a: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4592960" y="2924944"/>
              <a:ext cx="3960440" cy="864096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grpSp>
        <p:nvGrpSpPr>
          <p:cNvPr id="74" name="Group 104" descr=" 14"/>
          <p:cNvGrpSpPr/>
          <p:nvPr/>
        </p:nvGrpSpPr>
        <p:grpSpPr>
          <a:xfrm>
            <a:off x="4520951" y="2852935"/>
            <a:ext cx="4967556" cy="3109930"/>
            <a:chOff x="4520952" y="2852936"/>
            <a:chExt cx="4967556" cy="3109931"/>
          </a:xfrm>
        </p:grpSpPr>
        <p:sp>
          <p:nvSpPr>
            <p:cNvPr id="75" name="Rounded Rectangle 74"/>
            <p:cNvSpPr/>
            <p:nvPr/>
          </p:nvSpPr>
          <p:spPr bwMode="auto">
            <a:xfrm>
              <a:off x="4520952" y="2852936"/>
              <a:ext cx="4392488" cy="2592288"/>
            </a:xfrm>
            <a:prstGeom prst="roundRect">
              <a:avLst>
                <a:gd name="adj" fmla="val 6582"/>
              </a:avLst>
            </a:prstGeom>
            <a:noFill/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257256" y="5517232"/>
              <a:ext cx="2231252" cy="445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</a:rPr>
                <a:t>Render Cache</a:t>
              </a:r>
              <a:endParaRPr lang="de-AT" sz="28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Solid Foundation for </a:t>
            </a:r>
            <a:r>
              <a:rPr lang="de-AT" u="sng" dirty="0" smtClean="0"/>
              <a:t>Optimizations</a:t>
            </a:r>
            <a:endParaRPr lang="en-US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</a:t>
            </a:r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09600" y="1352848"/>
            <a:ext cx="8678485" cy="4732734"/>
          </a:xfrm>
          <a:prstGeom prst="rect">
            <a:avLst/>
          </a:prstGeom>
        </p:spPr>
        <p:txBody>
          <a:bodyPr/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For static scenes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State Sorting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Removal of redundant instructions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„Super Instructions“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Generalized Draw Sorting</a:t>
            </a: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For dynamic scenes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Parallel Cache Update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Memoized Transformation Matrices</a:t>
            </a:r>
            <a:endParaRPr kumimoji="0" lang="de-AT" sz="2400" b="0" i="0" u="none" strike="noStrike" kern="0" cap="none" spc="-4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Evaluation: Worst case </a:t>
            </a:r>
            <a:endParaRPr lang="de-AT" dirty="0"/>
          </a:p>
        </p:txBody>
      </p:sp>
      <p:pic>
        <p:nvPicPr>
          <p:cNvPr id="5" name="Content Placeholder 4" descr="spheres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32000" contrast="15000"/>
          </a:blip>
          <a:stretch>
            <a:fillRect/>
          </a:stretch>
        </p:blipFill>
        <p:spPr>
          <a:xfrm>
            <a:off x="5936748" y="2024844"/>
            <a:ext cx="3793270" cy="36781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16</a:t>
            </a:r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09600" y="1352848"/>
            <a:ext cx="5460787" cy="4732734"/>
          </a:xfrm>
          <a:prstGeom prst="rect">
            <a:avLst/>
          </a:prstGeom>
        </p:spPr>
        <p:txBody>
          <a:bodyPr/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de-AT" sz="27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Simulate worst</a:t>
            </a:r>
            <a:r>
              <a:rPr kumimoji="0" lang="de-AT" sz="27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 Bold" pitchFamily="-32" charset="0"/>
              </a:rPr>
              <a:t> case</a:t>
            </a:r>
            <a:endParaRPr kumimoji="0" lang="de-AT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Distinct buffers, distinct draw calls</a:t>
            </a:r>
            <a:endParaRPr kumimoji="0" lang="de-AT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Different shaders, materials etc.</a:t>
            </a:r>
            <a:endParaRPr kumimoji="0" lang="de-AT" sz="2400" b="1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lang="de-AT" b="1" kern="0" noProof="0" dirty="0" smtClean="0">
                <a:ea typeface="+mn-ea"/>
              </a:rPr>
              <a:t>Many, many draw calls</a:t>
            </a:r>
            <a:endParaRPr kumimoji="0" lang="de-AT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Draw call reduction not sufficient (culling)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de-AT" sz="2400" b="0" i="0" u="none" strike="noStrike" kern="0" cap="none" spc="-4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Everything is visible</a:t>
            </a: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Huge dependency graph</a:t>
            </a:r>
            <a:endParaRPr lang="de-AT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52388" lvl="0" eaLnBrk="0" hangingPunct="0">
              <a:buClr>
                <a:srgbClr val="BFD630"/>
              </a:buClr>
              <a:buSzTx/>
              <a:defRPr/>
            </a:pPr>
            <a:r>
              <a:rPr lang="de-AT" b="1" kern="0" dirty="0" smtClean="0"/>
              <a:t>GPU load static (poly counts)</a:t>
            </a:r>
            <a:endParaRPr lang="de-AT" sz="2400" b="1" kern="0" dirty="0" smtClean="0"/>
          </a:p>
          <a:p>
            <a:pPr marL="342676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defRPr/>
            </a:pPr>
            <a:endParaRPr lang="de-AT" sz="2400" kern="0" spc="-40" noProof="0" dirty="0" smtClean="0">
              <a:ea typeface="ヒラギノ角ゴ ProN W3" pitchFamily="-32" charset="-128"/>
              <a:sym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Scene graph Optimizations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4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4488" y="1916832"/>
            <a:ext cx="3816424" cy="3600400"/>
            <a:chOff x="2360712" y="1412776"/>
            <a:chExt cx="4392488" cy="4248472"/>
          </a:xfrm>
        </p:grpSpPr>
        <p:grpSp>
          <p:nvGrpSpPr>
            <p:cNvPr id="5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35" name="Rectangle 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36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1" name="Straight Connector 40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" name="Oval 5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7" name="Straight Arrow Connector 6"/>
            <p:cNvCxnSpPr>
              <a:stCxn id="6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9" name="Straight Arrow Connector 8"/>
            <p:cNvCxnSpPr>
              <a:stCxn id="8" idx="5"/>
              <a:endCxn id="6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3"/>
              <a:endCxn id="1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29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30" name="Straight Connector 29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" name="Oval 1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7" name="Straight Arrow Connector 16"/>
            <p:cNvCxnSpPr>
              <a:stCxn id="15" idx="3"/>
              <a:endCxn id="8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5"/>
              <a:endCxn id="16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22" name="Straight Arrow Connector 21"/>
            <p:cNvCxnSpPr>
              <a:stCxn id="16" idx="4"/>
              <a:endCxn id="14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ight Arrow 47"/>
          <p:cNvSpPr/>
          <p:nvPr/>
        </p:nvSpPr>
        <p:spPr bwMode="auto">
          <a:xfrm>
            <a:off x="4592960" y="5013176"/>
            <a:ext cx="1008000" cy="468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04928" y="3789040"/>
            <a:ext cx="151216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smtClean="0"/>
              <a:t>Sorting Packing Batching Instancing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5887505" y="2132856"/>
            <a:ext cx="3322989" cy="3456384"/>
            <a:chOff x="5663355" y="2060848"/>
            <a:chExt cx="3042324" cy="3240360"/>
          </a:xfrm>
        </p:grpSpPr>
        <p:sp>
          <p:nvSpPr>
            <p:cNvPr id="47" name="Right Arrow 46"/>
            <p:cNvSpPr/>
            <p:nvPr/>
          </p:nvSpPr>
          <p:spPr bwMode="auto">
            <a:xfrm>
              <a:off x="5673080" y="3501008"/>
              <a:ext cx="1296144" cy="1008112"/>
            </a:xfrm>
            <a:prstGeom prst="rightArrow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042563" y="2774826"/>
              <a:ext cx="610297" cy="60413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grpSp>
          <p:nvGrpSpPr>
            <p:cNvPr id="59" name="Group 104"/>
            <p:cNvGrpSpPr/>
            <p:nvPr/>
          </p:nvGrpSpPr>
          <p:grpSpPr>
            <a:xfrm>
              <a:off x="5663355" y="3722467"/>
              <a:ext cx="1368152" cy="713978"/>
              <a:chOff x="2697407" y="4228213"/>
              <a:chExt cx="1775688" cy="936104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2697407" y="4228213"/>
                <a:ext cx="1775688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77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Straight Connector 78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Straight Connector 79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2" name="Oval 61"/>
            <p:cNvSpPr/>
            <p:nvPr/>
          </p:nvSpPr>
          <p:spPr bwMode="auto">
            <a:xfrm>
              <a:off x="8039900" y="3653567"/>
              <a:ext cx="610297" cy="60413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041232" y="2060848"/>
              <a:ext cx="610297" cy="60413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039900" y="2774826"/>
              <a:ext cx="610297" cy="60413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65" name="Straight Arrow Connector 64"/>
            <p:cNvCxnSpPr>
              <a:stCxn id="63" idx="3"/>
              <a:endCxn id="56" idx="7"/>
            </p:cNvCxnSpPr>
            <p:nvPr/>
          </p:nvCxnSpPr>
          <p:spPr bwMode="auto">
            <a:xfrm flipH="1">
              <a:off x="6563484" y="2576509"/>
              <a:ext cx="567124" cy="286790"/>
            </a:xfrm>
            <a:prstGeom prst="straightConnector1">
              <a:avLst/>
            </a:prstGeom>
            <a:ln w="254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3" idx="5"/>
              <a:endCxn id="64" idx="1"/>
            </p:cNvCxnSpPr>
            <p:nvPr/>
          </p:nvCxnSpPr>
          <p:spPr bwMode="auto">
            <a:xfrm>
              <a:off x="7562153" y="2576509"/>
              <a:ext cx="567124" cy="286790"/>
            </a:xfrm>
            <a:prstGeom prst="straightConnector1">
              <a:avLst/>
            </a:prstGeom>
            <a:ln w="254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2" idx="4"/>
            </p:cNvCxnSpPr>
            <p:nvPr/>
          </p:nvCxnSpPr>
          <p:spPr bwMode="auto">
            <a:xfrm>
              <a:off x="8345049" y="4257702"/>
              <a:ext cx="0" cy="329528"/>
            </a:xfrm>
            <a:prstGeom prst="straightConnector1">
              <a:avLst/>
            </a:prstGeom>
            <a:ln w="254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 bwMode="auto">
            <a:xfrm>
              <a:off x="7984419" y="4587230"/>
              <a:ext cx="721260" cy="71397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70" name="Straight Arrow Connector 69"/>
            <p:cNvCxnSpPr>
              <a:stCxn id="64" idx="4"/>
              <a:endCxn id="62" idx="0"/>
            </p:cNvCxnSpPr>
            <p:nvPr/>
          </p:nvCxnSpPr>
          <p:spPr bwMode="auto">
            <a:xfrm>
              <a:off x="8345049" y="3378961"/>
              <a:ext cx="0" cy="274607"/>
            </a:xfrm>
            <a:prstGeom prst="straightConnector1">
              <a:avLst/>
            </a:prstGeom>
            <a:ln w="254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auto">
            <a:xfrm>
              <a:off x="6395521" y="4201561"/>
              <a:ext cx="221926" cy="16476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 bwMode="auto">
            <a:xfrm>
              <a:off x="6617447" y="4036797"/>
              <a:ext cx="0" cy="32952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auto">
            <a:xfrm>
              <a:off x="6395521" y="3872033"/>
              <a:ext cx="221926" cy="16476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>
              <a:off x="6395521" y="3872033"/>
              <a:ext cx="0" cy="32952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6617447" y="3926954"/>
              <a:ext cx="277408" cy="109843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flipV="1">
              <a:off x="6617447" y="4256482"/>
              <a:ext cx="277408" cy="109843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6894855" y="3926954"/>
              <a:ext cx="0" cy="32952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flipV="1">
              <a:off x="6395521" y="3762190"/>
              <a:ext cx="277408" cy="109843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6672929" y="3762190"/>
              <a:ext cx="221926" cy="16476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9" name="Straight Connector 88"/>
          <p:cNvCxnSpPr>
            <a:stCxn id="56" idx="4"/>
          </p:cNvCxnSpPr>
          <p:nvPr/>
        </p:nvCxnSpPr>
        <p:spPr bwMode="auto">
          <a:xfrm flipH="1">
            <a:off x="6634690" y="3538844"/>
            <a:ext cx="307" cy="36640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9703" name="Picture 7" descr="E:\2012_Woerister\Talk\colo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2989" y="2812229"/>
            <a:ext cx="452406" cy="452406"/>
          </a:xfrm>
          <a:prstGeom prst="rect">
            <a:avLst/>
          </a:prstGeom>
          <a:noFill/>
        </p:spPr>
      </p:pic>
      <p:pic>
        <p:nvPicPr>
          <p:cNvPr id="29704" name="Picture 8" descr="E:\2012_Woerister\Talk\color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54" y="2811213"/>
            <a:ext cx="470386" cy="470386"/>
          </a:xfrm>
          <a:prstGeom prst="rect">
            <a:avLst/>
          </a:prstGeom>
          <a:noFill/>
        </p:spPr>
      </p:pic>
      <p:pic>
        <p:nvPicPr>
          <p:cNvPr id="103" name="Picture 7" descr="E:\2012_Woerister\Talk\colo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126" y="2987300"/>
            <a:ext cx="452406" cy="452406"/>
          </a:xfrm>
          <a:prstGeom prst="rect">
            <a:avLst/>
          </a:prstGeom>
          <a:noFill/>
        </p:spPr>
      </p:pic>
      <p:pic>
        <p:nvPicPr>
          <p:cNvPr id="114" name="Picture 8" descr="E:\2012_Woerister\Talk\color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7076" y="3001398"/>
            <a:ext cx="470386" cy="470386"/>
          </a:xfrm>
          <a:prstGeom prst="rect">
            <a:avLst/>
          </a:prstGeom>
          <a:noFill/>
        </p:spPr>
      </p:pic>
      <p:sp>
        <p:nvSpPr>
          <p:cNvPr id="115" name="Flowchart: Magnetic Disk 114"/>
          <p:cNvSpPr/>
          <p:nvPr/>
        </p:nvSpPr>
        <p:spPr bwMode="auto">
          <a:xfrm>
            <a:off x="3534655" y="4856310"/>
            <a:ext cx="399570" cy="54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16" name="Flowchart: Magnetic Disk 115"/>
          <p:cNvSpPr/>
          <p:nvPr/>
        </p:nvSpPr>
        <p:spPr bwMode="auto">
          <a:xfrm>
            <a:off x="8604836" y="4939553"/>
            <a:ext cx="399570" cy="54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Static Scenes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17</a:t>
            </a:r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798115" y="1619249"/>
          <a:ext cx="6035268" cy="4256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Optimizations: Factor 2.5 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</a:t>
            </a:r>
            <a:endParaRPr lang="en-US"/>
          </a:p>
        </p:txBody>
      </p:sp>
      <p:graphicFrame>
        <p:nvGraphicFramePr>
          <p:cNvPr id="9" name="Chart 8" descr=" 9"/>
          <p:cNvGraphicFramePr/>
          <p:nvPr/>
        </p:nvGraphicFramePr>
        <p:xfrm>
          <a:off x="991783" y="1431235"/>
          <a:ext cx="7996918" cy="435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 10"/>
          <p:cNvGraphicFramePr/>
          <p:nvPr/>
        </p:nvGraphicFramePr>
        <p:xfrm>
          <a:off x="1197429" y="1387928"/>
          <a:ext cx="8089446" cy="4595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CPU Optimizations: Huge improvement</a:t>
            </a:r>
            <a:endParaRPr lang="en-US" dirty="0"/>
          </a:p>
        </p:txBody>
      </p:sp>
      <p:sp>
        <p:nvSpPr>
          <p:cNvPr id="3" name="Slide Number Placeholder 2" descr="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</a:t>
            </a:r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What are the costs?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232756"/>
            <a:ext cx="8678485" cy="4732734"/>
          </a:xfrm>
        </p:spPr>
        <p:txBody>
          <a:bodyPr/>
          <a:lstStyle/>
          <a:p>
            <a:pPr lvl="1"/>
            <a:r>
              <a:rPr lang="de-AT" dirty="0" smtClean="0"/>
              <a:t>Test scene with 22k objects, 224MB memory, 669MB graphics memory</a:t>
            </a:r>
          </a:p>
          <a:p>
            <a:pPr lvl="1"/>
            <a:r>
              <a:rPr lang="de-AT" dirty="0" smtClean="0"/>
              <a:t>Additional 3MB main memory (dependencies) + additional 3MB graphics memory for caching (buffers)</a:t>
            </a:r>
            <a:endParaRPr lang="en-US" dirty="0" smtClean="0"/>
          </a:p>
        </p:txBody>
      </p:sp>
      <p:graphicFrame>
        <p:nvGraphicFramePr>
          <p:cNvPr id="8" name="Chart 7"/>
          <p:cNvGraphicFramePr/>
          <p:nvPr/>
        </p:nvGraphicFramePr>
        <p:xfrm>
          <a:off x="1928664" y="2636912"/>
          <a:ext cx="6120680" cy="3680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512" y="108039"/>
            <a:ext cx="8784976" cy="956593"/>
          </a:xfrm>
        </p:spPr>
        <p:txBody>
          <a:bodyPr/>
          <a:lstStyle/>
          <a:p>
            <a:r>
              <a:rPr lang="en-US" dirty="0" smtClean="0"/>
              <a:t>OpenSceneGraph Comparison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352600" y="1304924"/>
          <a:ext cx="6751984" cy="471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Dynamic Scene Setup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22</a:t>
            </a:r>
            <a:endParaRPr lang="en-US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5509452" y="1397262"/>
          <a:ext cx="4000500" cy="4486275"/>
        </p:xfrm>
        <a:graphic>
          <a:graphicData uri="http://schemas.openxmlformats.org/presentationml/2006/ole">
            <p:oleObj spid="_x0000_s50178" name="PDF" r:id="rId3" imgW="0" imgH="0" progId="FoxitReader.Document">
              <p:embed/>
            </p:oleObj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09599" y="1352848"/>
            <a:ext cx="4899853" cy="4884464"/>
          </a:xfrm>
          <a:prstGeom prst="rect">
            <a:avLst/>
          </a:prstGeom>
        </p:spPr>
        <p:txBody>
          <a:bodyPr/>
          <a:lstStyle/>
          <a:p>
            <a:pPr marL="52388" lvl="0" eaLnBrk="0" hangingPunct="0">
              <a:buClr>
                <a:srgbClr val="BFD630"/>
              </a:buClr>
              <a:buSzTx/>
              <a:defRPr/>
            </a:pPr>
            <a:r>
              <a:rPr lang="en-US" sz="2800" b="1" kern="0" dirty="0" err="1" smtClean="0"/>
              <a:t>Octree</a:t>
            </a:r>
            <a:r>
              <a:rPr lang="en-US" sz="2800" b="1" kern="0" dirty="0" smtClean="0"/>
              <a:t> structure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2 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trafo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nodes each level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depth: 5, some leafs empty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52388" lvl="0" eaLnBrk="0" hangingPunct="0">
              <a:buClr>
                <a:srgbClr val="BFD630"/>
              </a:buClr>
              <a:buSzTx/>
              <a:defRPr/>
            </a:pPr>
            <a:r>
              <a:rPr lang="en-US" sz="2800" b="1" kern="0" dirty="0" smtClean="0"/>
              <a:t>Percentage of dynamic objects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randomized, some trafos dynamic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varying from 0 – 100 percent changing trafo nodes</a:t>
            </a: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Dynamic Scenes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23</a:t>
            </a:r>
            <a:endParaRPr lang="en-US"/>
          </a:p>
        </p:txBody>
      </p:sp>
      <p:graphicFrame>
        <p:nvGraphicFramePr>
          <p:cNvPr id="8" name="Chart 7"/>
          <p:cNvGraphicFramePr/>
          <p:nvPr/>
        </p:nvGraphicFramePr>
        <p:xfrm>
          <a:off x="1388604" y="1160748"/>
          <a:ext cx="7009271" cy="5072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Future Work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Achieved: efficient rendering of high level scene graph</a:t>
            </a:r>
          </a:p>
          <a:p>
            <a:r>
              <a:rPr lang="de-AT" dirty="0" smtClean="0"/>
              <a:t>Structural scene graph changes</a:t>
            </a:r>
          </a:p>
          <a:p>
            <a:pPr lvl="1"/>
            <a:r>
              <a:rPr lang="de-AT" dirty="0" smtClean="0"/>
              <a:t>add/remove/change arbitrary nodes</a:t>
            </a:r>
          </a:p>
          <a:p>
            <a:pPr lvl="1"/>
            <a:r>
              <a:rPr lang="de-AT" dirty="0" smtClean="0"/>
              <a:t>caches need to built from scratch for this type</a:t>
            </a:r>
          </a:p>
          <a:p>
            <a:pPr lvl="1"/>
            <a:r>
              <a:rPr lang="de-AT" dirty="0" smtClean="0"/>
              <a:t>improve/generalize incremental model</a:t>
            </a:r>
          </a:p>
          <a:p>
            <a:pPr lvl="1" algn="ctr"/>
            <a:endParaRPr lang="de-AT" dirty="0" smtClean="0"/>
          </a:p>
          <a:p>
            <a:r>
              <a:rPr lang="de-AT" dirty="0" smtClean="0"/>
              <a:t>Improved runtime system</a:t>
            </a:r>
          </a:p>
          <a:p>
            <a:pPr lvl="1"/>
            <a:r>
              <a:rPr lang="de-AT" dirty="0" smtClean="0"/>
              <a:t>optimization at runtime / on demand</a:t>
            </a:r>
          </a:p>
          <a:p>
            <a:pPr lvl="1"/>
            <a:r>
              <a:rPr lang="de-AT" dirty="0" smtClean="0"/>
              <a:t>automatic placement of render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24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…my colleagues at the VRVis Research Center,</a:t>
            </a:r>
            <a:br>
              <a:rPr lang="en-US" dirty="0" smtClean="0"/>
            </a:br>
            <a:r>
              <a:rPr lang="en-US" dirty="0" smtClean="0"/>
              <a:t>especially:</a:t>
            </a:r>
          </a:p>
          <a:p>
            <a:pPr lvl="1"/>
            <a:r>
              <a:rPr lang="de-AT" dirty="0" smtClean="0"/>
              <a:t>Georg Haaser</a:t>
            </a:r>
            <a:endParaRPr lang="en-US" dirty="0" smtClean="0"/>
          </a:p>
          <a:p>
            <a:pPr lvl="1"/>
            <a:r>
              <a:rPr lang="en-US" dirty="0" smtClean="0"/>
              <a:t>Michael </a:t>
            </a:r>
            <a:r>
              <a:rPr lang="en-US" dirty="0" err="1" smtClean="0"/>
              <a:t>Schwärzler</a:t>
            </a:r>
            <a:endParaRPr lang="en-US" dirty="0"/>
          </a:p>
          <a:p>
            <a:pPr lvl="1"/>
            <a:r>
              <a:rPr lang="en-US" dirty="0" smtClean="0"/>
              <a:t>Christian </a:t>
            </a:r>
            <a:r>
              <a:rPr lang="en-US" dirty="0" err="1" smtClean="0"/>
              <a:t>Luksch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4D4A16-7479-485F-B261-F4E2BAEA3F6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84516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en-US" dirty="0" smtClean="0"/>
              <a:t>Please visit us at</a:t>
            </a:r>
          </a:p>
          <a:p>
            <a:r>
              <a:rPr lang="en-US" dirty="0" smtClean="0"/>
              <a:t>http://www.VRVis.at/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Optimizations affect Model/Design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</a:t>
            </a:r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352848"/>
            <a:ext cx="8678485" cy="4732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lang="de-AT" b="1" kern="0" dirty="0" smtClean="0">
                <a:ea typeface="+mn-ea"/>
              </a:rPr>
              <a:t>Optimizations leaks into application</a:t>
            </a: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de-AT" sz="2400" kern="0" spc="-40" noProof="0" dirty="0" smtClean="0">
                <a:ea typeface="ヒラギノ角ゴ ProN W3" pitchFamily="-32" charset="-128"/>
                <a:sym typeface="Calibri" pitchFamily="34" charset="0"/>
              </a:rPr>
              <a:t>Mutation of modeling datastructure ruins </a:t>
            </a:r>
            <a:r>
              <a:rPr lang="de-AT" sz="2400" kern="0" spc="-40" dirty="0" smtClean="0">
                <a:ea typeface="ヒラギノ角ゴ ProN W3" pitchFamily="-32" charset="-128"/>
                <a:sym typeface="Calibri" pitchFamily="34" charset="0"/>
              </a:rPr>
              <a:t>clean semantic view of the scene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52388" marR="0" lvl="0" indent="0" algn="l" defTabSz="914400" rtl="0" eaLnBrk="0" fontAlgn="base" latinLnBrk="0" hangingPunct="0">
              <a:lnSpc>
                <a:spcPct val="80000"/>
              </a:lnSpc>
              <a:spcBef>
                <a:spcPts val="2357"/>
              </a:spcBef>
              <a:spcAft>
                <a:spcPct val="0"/>
              </a:spcAft>
              <a:buClr>
                <a:srgbClr val="BFD630"/>
              </a:buClr>
              <a:buSzTx/>
              <a:buFont typeface="Wingdings 2" pitchFamily="18" charset="2"/>
              <a:buNone/>
              <a:tabLst/>
              <a:defRPr/>
            </a:pPr>
            <a:r>
              <a:rPr lang="de-AT" b="1" kern="0" noProof="0" dirty="0" smtClean="0">
                <a:ea typeface="+mn-ea"/>
              </a:rPr>
              <a:t>Interaction of optimization with dynamic scenes</a:t>
            </a: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 Bold" pitchFamily="-32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en-US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Some optimizations not</a:t>
            </a:r>
            <a:r>
              <a:rPr kumimoji="0" lang="en-US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valid in general (blending)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679450" marR="0" lvl="1" indent="-366713" algn="l" defTabSz="914400" rtl="0" eaLnBrk="0" fontAlgn="base" latinLnBrk="0" hangingPunct="0">
              <a:lnSpc>
                <a:spcPct val="80000"/>
              </a:lnSpc>
              <a:spcBef>
                <a:spcPts val="1547"/>
              </a:spcBef>
              <a:spcAft>
                <a:spcPct val="0"/>
              </a:spcAft>
              <a:buClr>
                <a:srgbClr val="BFD630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en-US" sz="2400" b="0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Expensive</a:t>
            </a:r>
            <a:r>
              <a:rPr kumimoji="0" lang="en-US" sz="2400" b="0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geometry/texture packing</a:t>
            </a:r>
            <a:endParaRPr kumimoji="0" lang="en-US" sz="2400" b="0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342676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</a:pPr>
            <a:endParaRPr kumimoji="0" lang="de-AT" b="1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  <a:p>
            <a:pPr marL="342676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</a:pPr>
            <a:r>
              <a:rPr kumimoji="0" lang="de-AT" b="1" i="0" u="none" strike="noStrike" kern="0" cap="none" spc="-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How to combine with</a:t>
            </a:r>
            <a:r>
              <a:rPr kumimoji="0" lang="de-AT" b="1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 </a:t>
            </a:r>
            <a:r>
              <a:rPr lang="de-AT" b="1" kern="0" spc="-40" dirty="0" smtClean="0">
                <a:ea typeface="ヒラギノ角ゴ ProN W3" pitchFamily="-32" charset="-128"/>
                <a:sym typeface="Calibri" pitchFamily="34" charset="0"/>
              </a:rPr>
              <a:t>dynamic scenes</a:t>
            </a:r>
            <a:r>
              <a:rPr kumimoji="0" lang="de-AT" b="1" i="0" u="none" strike="noStrike" kern="0" cap="none" spc="-4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ヒラギノ角ゴ ProN W3" pitchFamily="-32" charset="-128"/>
                <a:sym typeface="Calibri" pitchFamily="34" charset="0"/>
              </a:rPr>
              <a:t>?</a:t>
            </a:r>
            <a:endParaRPr kumimoji="0" lang="de-AT" b="1" i="0" u="none" strike="noStrike" kern="0" cap="none" spc="-4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ヒラギノ角ゴ ProN W3" pitchFamily="-32" charset="-128"/>
              <a:sym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9460" y="4758546"/>
            <a:ext cx="1563505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CONFLICT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Separate Model/Optimization 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</a:t>
            </a:r>
            <a:endParaRPr lang="en-US"/>
          </a:p>
        </p:txBody>
      </p:sp>
      <p:grpSp>
        <p:nvGrpSpPr>
          <p:cNvPr id="9" name="Group 8" descr=" 9"/>
          <p:cNvGrpSpPr/>
          <p:nvPr/>
        </p:nvGrpSpPr>
        <p:grpSpPr>
          <a:xfrm>
            <a:off x="1260964" y="2709060"/>
            <a:ext cx="5616624" cy="2736304"/>
            <a:chOff x="1640632" y="2780928"/>
            <a:chExt cx="5616624" cy="2736304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177136" y="2911584"/>
              <a:ext cx="1080120" cy="25202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640632" y="2780928"/>
              <a:ext cx="2880320" cy="2736304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4964119" y="3781050"/>
              <a:ext cx="828000" cy="540000"/>
            </a:xfrm>
            <a:prstGeom prst="rightArrow">
              <a:avLst/>
            </a:prstGeom>
            <a:solidFill>
              <a:srgbClr val="B2CF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sp>
        <p:nvSpPr>
          <p:cNvPr id="83" name="TextBox 82" descr=" 83"/>
          <p:cNvSpPr txBox="1"/>
          <p:nvPr/>
        </p:nvSpPr>
        <p:spPr>
          <a:xfrm>
            <a:off x="6013492" y="3861188"/>
            <a:ext cx="708912" cy="43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Opt</a:t>
            </a:r>
            <a:endParaRPr lang="en-US" dirty="0"/>
          </a:p>
        </p:txBody>
      </p:sp>
      <p:cxnSp>
        <p:nvCxnSpPr>
          <p:cNvPr id="80" name="Straight Arrow Connector 79" descr=" 80"/>
          <p:cNvCxnSpPr/>
          <p:nvPr/>
        </p:nvCxnSpPr>
        <p:spPr bwMode="auto">
          <a:xfrm>
            <a:off x="6502692" y="5580710"/>
            <a:ext cx="374896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4" name="Group 93" descr=" 94"/>
          <p:cNvGrpSpPr/>
          <p:nvPr/>
        </p:nvGrpSpPr>
        <p:grpSpPr>
          <a:xfrm>
            <a:off x="1435835" y="2796099"/>
            <a:ext cx="2486261" cy="2335724"/>
            <a:chOff x="2360712" y="1412776"/>
            <a:chExt cx="4392488" cy="4248472"/>
          </a:xfrm>
        </p:grpSpPr>
        <p:grpSp>
          <p:nvGrpSpPr>
            <p:cNvPr id="101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43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144" name="Straight Connector 143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8" name="Oval 107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109" name="Straight Arrow Connector 108"/>
            <p:cNvCxnSpPr>
              <a:stCxn id="108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16" name="Straight Arrow Connector 115"/>
            <p:cNvCxnSpPr>
              <a:stCxn id="111" idx="5"/>
              <a:endCxn id="108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3"/>
              <a:endCxn id="12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36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137" name="Straight Connector 1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2" name="Oval 12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0" name="Straight Arrow Connector 129"/>
            <p:cNvCxnSpPr>
              <a:stCxn id="128" idx="3"/>
              <a:endCxn id="111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5"/>
              <a:endCxn id="129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4" name="Straight Arrow Connector 133"/>
            <p:cNvCxnSpPr>
              <a:stCxn id="129" idx="4"/>
              <a:endCxn id="127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7" descr=" 1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546" y="3394120"/>
            <a:ext cx="271037" cy="271037"/>
          </a:xfrm>
          <a:prstGeom prst="rect">
            <a:avLst/>
          </a:prstGeom>
          <a:noFill/>
        </p:spPr>
      </p:pic>
      <p:pic>
        <p:nvPicPr>
          <p:cNvPr id="154" name="Picture 8" descr=" 1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642" y="3393104"/>
            <a:ext cx="270000" cy="270000"/>
          </a:xfrm>
          <a:prstGeom prst="rect">
            <a:avLst/>
          </a:prstGeom>
          <a:noFill/>
        </p:spPr>
      </p:pic>
      <p:sp>
        <p:nvSpPr>
          <p:cNvPr id="155" name="Flowchart: Magnetic Disk 154" descr=" 155"/>
          <p:cNvSpPr/>
          <p:nvPr/>
        </p:nvSpPr>
        <p:spPr bwMode="auto">
          <a:xfrm>
            <a:off x="3529130" y="4685354"/>
            <a:ext cx="252000" cy="36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57" name="Rectangle 156" descr=" 157"/>
          <p:cNvSpPr/>
          <p:nvPr/>
        </p:nvSpPr>
        <p:spPr>
          <a:xfrm>
            <a:off x="473888" y="1282560"/>
            <a:ext cx="7551672" cy="87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Retain original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Additional optimization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Separate Model/Optimization 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</a:t>
            </a:r>
            <a:endParaRPr lang="en-US"/>
          </a:p>
        </p:txBody>
      </p:sp>
      <p:grpSp>
        <p:nvGrpSpPr>
          <p:cNvPr id="2" name="Group 8" descr=" 9"/>
          <p:cNvGrpSpPr/>
          <p:nvPr/>
        </p:nvGrpSpPr>
        <p:grpSpPr>
          <a:xfrm>
            <a:off x="1260964" y="2709060"/>
            <a:ext cx="5616624" cy="2736304"/>
            <a:chOff x="1640632" y="2780928"/>
            <a:chExt cx="5616624" cy="2736304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177136" y="2911584"/>
              <a:ext cx="1080120" cy="25202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640632" y="2780928"/>
              <a:ext cx="2880320" cy="2736304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4964119" y="3781050"/>
              <a:ext cx="828000" cy="540000"/>
            </a:xfrm>
            <a:prstGeom prst="rightArrow">
              <a:avLst/>
            </a:prstGeom>
            <a:solidFill>
              <a:srgbClr val="B2CF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grpSp>
        <p:nvGrpSpPr>
          <p:cNvPr id="3" name="Group 114" descr=" 115"/>
          <p:cNvGrpSpPr/>
          <p:nvPr/>
        </p:nvGrpSpPr>
        <p:grpSpPr>
          <a:xfrm>
            <a:off x="5833472" y="2839717"/>
            <a:ext cx="1030085" cy="2677655"/>
            <a:chOff x="8697416" y="2852936"/>
            <a:chExt cx="1030086" cy="2677656"/>
          </a:xfrm>
        </p:grpSpPr>
        <p:sp>
          <p:nvSpPr>
            <p:cNvPr id="50" name="TextBox 49"/>
            <p:cNvSpPr txBox="1"/>
            <p:nvPr/>
          </p:nvSpPr>
          <p:spPr>
            <a:xfrm>
              <a:off x="8697416" y="2852936"/>
              <a:ext cx="1030086" cy="267765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i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i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i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3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de-AT" sz="1450" b="1" dirty="0" smtClean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4" name="Group 113"/>
            <p:cNvGrpSpPr/>
            <p:nvPr/>
          </p:nvGrpSpPr>
          <p:grpSpPr>
            <a:xfrm>
              <a:off x="9296901" y="3545634"/>
              <a:ext cx="228607" cy="279410"/>
              <a:chOff x="7793162" y="3565735"/>
              <a:chExt cx="228607" cy="279410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7894765" y="3692740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4"/>
              <p:cNvCxnSpPr/>
              <p:nvPr/>
            </p:nvCxnSpPr>
            <p:spPr bwMode="auto">
              <a:xfrm>
                <a:off x="8021769" y="3645024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48"/>
              <p:cNvCxnSpPr/>
              <p:nvPr/>
            </p:nvCxnSpPr>
            <p:spPr bwMode="auto">
              <a:xfrm>
                <a:off x="7793162" y="3768942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7793162" y="3616537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51"/>
              <p:cNvCxnSpPr/>
              <p:nvPr/>
            </p:nvCxnSpPr>
            <p:spPr bwMode="auto">
              <a:xfrm>
                <a:off x="7793162" y="3616537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52"/>
              <p:cNvCxnSpPr/>
              <p:nvPr/>
            </p:nvCxnSpPr>
            <p:spPr bwMode="auto">
              <a:xfrm flipV="1">
                <a:off x="7894765" y="3641938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53"/>
              <p:cNvCxnSpPr/>
              <p:nvPr/>
            </p:nvCxnSpPr>
            <p:spPr bwMode="auto">
              <a:xfrm flipV="1">
                <a:off x="7894765" y="3794343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55"/>
              <p:cNvCxnSpPr/>
              <p:nvPr/>
            </p:nvCxnSpPr>
            <p:spPr bwMode="auto">
              <a:xfrm flipV="1">
                <a:off x="7793162" y="3565735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56"/>
              <p:cNvCxnSpPr/>
              <p:nvPr/>
            </p:nvCxnSpPr>
            <p:spPr bwMode="auto">
              <a:xfrm>
                <a:off x="7920166" y="3565735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112"/>
            <p:cNvGrpSpPr/>
            <p:nvPr/>
          </p:nvGrpSpPr>
          <p:grpSpPr>
            <a:xfrm>
              <a:off x="9287182" y="4185084"/>
              <a:ext cx="274330" cy="274330"/>
              <a:chOff x="7783404" y="4221088"/>
              <a:chExt cx="274330" cy="274330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7783404" y="4413119"/>
                <a:ext cx="121924" cy="8229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7905328" y="4221088"/>
                <a:ext cx="0" cy="27433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7783404" y="4221088"/>
                <a:ext cx="121924" cy="1920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V="1">
                <a:off x="7905328" y="4440552"/>
                <a:ext cx="152406" cy="5486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7905328" y="4221088"/>
                <a:ext cx="152406" cy="2194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0" name="Straight Arrow Connector 79" descr=" 80"/>
          <p:cNvCxnSpPr/>
          <p:nvPr/>
        </p:nvCxnSpPr>
        <p:spPr bwMode="auto">
          <a:xfrm>
            <a:off x="6502692" y="5580710"/>
            <a:ext cx="374896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93" descr=" 94"/>
          <p:cNvGrpSpPr/>
          <p:nvPr/>
        </p:nvGrpSpPr>
        <p:grpSpPr>
          <a:xfrm>
            <a:off x="1435835" y="2796099"/>
            <a:ext cx="2486261" cy="2335724"/>
            <a:chOff x="2360712" y="1412776"/>
            <a:chExt cx="4392488" cy="4248472"/>
          </a:xfrm>
        </p:grpSpPr>
        <p:grpSp>
          <p:nvGrpSpPr>
            <p:cNvPr id="9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0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144" name="Straight Connector 143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8" name="Oval 107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109" name="Straight Arrow Connector 108"/>
            <p:cNvCxnSpPr>
              <a:stCxn id="108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16" name="Straight Arrow Connector 115"/>
            <p:cNvCxnSpPr>
              <a:stCxn id="111" idx="5"/>
              <a:endCxn id="108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3"/>
              <a:endCxn id="12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3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137" name="Straight Connector 1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2" name="Oval 12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0" name="Straight Arrow Connector 129"/>
            <p:cNvCxnSpPr>
              <a:stCxn id="128" idx="3"/>
              <a:endCxn id="111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5"/>
              <a:endCxn id="129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4" name="Straight Arrow Connector 133"/>
            <p:cNvCxnSpPr>
              <a:stCxn id="129" idx="4"/>
              <a:endCxn id="127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7" descr=" 1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546" y="3394120"/>
            <a:ext cx="271037" cy="271037"/>
          </a:xfrm>
          <a:prstGeom prst="rect">
            <a:avLst/>
          </a:prstGeom>
          <a:noFill/>
        </p:spPr>
      </p:pic>
      <p:pic>
        <p:nvPicPr>
          <p:cNvPr id="154" name="Picture 8" descr=" 1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642" y="3393104"/>
            <a:ext cx="270000" cy="270000"/>
          </a:xfrm>
          <a:prstGeom prst="rect">
            <a:avLst/>
          </a:prstGeom>
          <a:noFill/>
        </p:spPr>
      </p:pic>
      <p:sp>
        <p:nvSpPr>
          <p:cNvPr id="155" name="Flowchart: Magnetic Disk 154" descr=" 155"/>
          <p:cNvSpPr/>
          <p:nvPr/>
        </p:nvSpPr>
        <p:spPr bwMode="auto">
          <a:xfrm>
            <a:off x="3529130" y="4685354"/>
            <a:ext cx="252000" cy="36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68" name="Flowchart: Magnetic Disk 67" descr=" 156"/>
          <p:cNvSpPr/>
          <p:nvPr/>
        </p:nvSpPr>
        <p:spPr bwMode="auto">
          <a:xfrm>
            <a:off x="6507857" y="5063207"/>
            <a:ext cx="157438" cy="215999"/>
          </a:xfrm>
          <a:prstGeom prst="flowChartMagneticDisk">
            <a:avLst/>
          </a:prstGeom>
          <a:noFill/>
          <a:ln w="2794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57" name="Rectangle 156" descr=" 157"/>
          <p:cNvSpPr/>
          <p:nvPr/>
        </p:nvSpPr>
        <p:spPr>
          <a:xfrm>
            <a:off x="473888" y="1282560"/>
            <a:ext cx="7551672" cy="87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Retain original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Additional optimization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Separate Model/Optimization 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</a:t>
            </a:r>
            <a:endParaRPr lang="en-US"/>
          </a:p>
        </p:txBody>
      </p:sp>
      <p:grpSp>
        <p:nvGrpSpPr>
          <p:cNvPr id="2" name="Group 8" descr=" 9"/>
          <p:cNvGrpSpPr/>
          <p:nvPr/>
        </p:nvGrpSpPr>
        <p:grpSpPr>
          <a:xfrm>
            <a:off x="1260964" y="2709060"/>
            <a:ext cx="5616624" cy="2736304"/>
            <a:chOff x="1640632" y="2780928"/>
            <a:chExt cx="5616624" cy="2736304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177136" y="2911584"/>
              <a:ext cx="1080120" cy="25202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640632" y="2780928"/>
              <a:ext cx="2880320" cy="2736304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4964119" y="3781050"/>
              <a:ext cx="828000" cy="540000"/>
            </a:xfrm>
            <a:prstGeom prst="rightArrow">
              <a:avLst/>
            </a:prstGeom>
            <a:solidFill>
              <a:srgbClr val="B2CF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grpSp>
        <p:nvGrpSpPr>
          <p:cNvPr id="3" name="Group 114" descr=" 115"/>
          <p:cNvGrpSpPr/>
          <p:nvPr/>
        </p:nvGrpSpPr>
        <p:grpSpPr>
          <a:xfrm>
            <a:off x="5833472" y="2839717"/>
            <a:ext cx="1030085" cy="2677655"/>
            <a:chOff x="8697416" y="2852936"/>
            <a:chExt cx="1030086" cy="2677656"/>
          </a:xfrm>
        </p:grpSpPr>
        <p:sp>
          <p:nvSpPr>
            <p:cNvPr id="50" name="TextBox 49"/>
            <p:cNvSpPr txBox="1"/>
            <p:nvPr/>
          </p:nvSpPr>
          <p:spPr>
            <a:xfrm>
              <a:off x="8697416" y="2852936"/>
              <a:ext cx="1030086" cy="267765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i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i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i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3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de-AT" sz="1450" b="1" dirty="0" smtClean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4" name="Group 113"/>
            <p:cNvGrpSpPr/>
            <p:nvPr/>
          </p:nvGrpSpPr>
          <p:grpSpPr>
            <a:xfrm>
              <a:off x="9296901" y="3545634"/>
              <a:ext cx="228607" cy="279410"/>
              <a:chOff x="7793162" y="3565735"/>
              <a:chExt cx="228607" cy="279410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7894765" y="3692740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4"/>
              <p:cNvCxnSpPr/>
              <p:nvPr/>
            </p:nvCxnSpPr>
            <p:spPr bwMode="auto">
              <a:xfrm>
                <a:off x="8021769" y="3645024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48"/>
              <p:cNvCxnSpPr/>
              <p:nvPr/>
            </p:nvCxnSpPr>
            <p:spPr bwMode="auto">
              <a:xfrm>
                <a:off x="7793162" y="3768942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7793162" y="3616537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51"/>
              <p:cNvCxnSpPr/>
              <p:nvPr/>
            </p:nvCxnSpPr>
            <p:spPr bwMode="auto">
              <a:xfrm>
                <a:off x="7793162" y="3616537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52"/>
              <p:cNvCxnSpPr/>
              <p:nvPr/>
            </p:nvCxnSpPr>
            <p:spPr bwMode="auto">
              <a:xfrm flipV="1">
                <a:off x="7894765" y="3641938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53"/>
              <p:cNvCxnSpPr/>
              <p:nvPr/>
            </p:nvCxnSpPr>
            <p:spPr bwMode="auto">
              <a:xfrm flipV="1">
                <a:off x="7894765" y="3794343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55"/>
              <p:cNvCxnSpPr/>
              <p:nvPr/>
            </p:nvCxnSpPr>
            <p:spPr bwMode="auto">
              <a:xfrm flipV="1">
                <a:off x="7793162" y="3565735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56"/>
              <p:cNvCxnSpPr/>
              <p:nvPr/>
            </p:nvCxnSpPr>
            <p:spPr bwMode="auto">
              <a:xfrm>
                <a:off x="7920166" y="3565735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112"/>
            <p:cNvGrpSpPr/>
            <p:nvPr/>
          </p:nvGrpSpPr>
          <p:grpSpPr>
            <a:xfrm>
              <a:off x="9287182" y="4185084"/>
              <a:ext cx="274330" cy="274330"/>
              <a:chOff x="7783404" y="4221088"/>
              <a:chExt cx="274330" cy="274330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7783404" y="4413119"/>
                <a:ext cx="121924" cy="8229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7905328" y="4221088"/>
                <a:ext cx="0" cy="27433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7783404" y="4221088"/>
                <a:ext cx="121924" cy="1920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V="1">
                <a:off x="7905328" y="4440552"/>
                <a:ext cx="152406" cy="5486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7905328" y="4221088"/>
                <a:ext cx="152406" cy="2194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0" name="Straight Arrow Connector 79" descr=" 80"/>
          <p:cNvCxnSpPr/>
          <p:nvPr/>
        </p:nvCxnSpPr>
        <p:spPr bwMode="auto">
          <a:xfrm>
            <a:off x="6502692" y="5580710"/>
            <a:ext cx="374896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9" name="Group 111" descr=" 112"/>
          <p:cNvGrpSpPr/>
          <p:nvPr/>
        </p:nvGrpSpPr>
        <p:grpSpPr>
          <a:xfrm>
            <a:off x="6722405" y="4760193"/>
            <a:ext cx="3055130" cy="433003"/>
            <a:chOff x="6722405" y="4760192"/>
            <a:chExt cx="3055131" cy="433004"/>
          </a:xfrm>
        </p:grpSpPr>
        <p:sp>
          <p:nvSpPr>
            <p:cNvPr id="70" name="TextBox 69"/>
            <p:cNvSpPr txBox="1"/>
            <p:nvPr/>
          </p:nvSpPr>
          <p:spPr>
            <a:xfrm>
              <a:off x="7157716" y="4760192"/>
              <a:ext cx="2619820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/>
                <a:t>Instruction-Array</a:t>
              </a:r>
              <a:endParaRPr lang="en-US" b="1" dirty="0"/>
            </a:p>
          </p:txBody>
        </p:sp>
        <p:cxnSp>
          <p:nvCxnSpPr>
            <p:cNvPr id="71" name="Straight Arrow Connector 70"/>
            <p:cNvCxnSpPr/>
            <p:nvPr/>
          </p:nvCxnSpPr>
          <p:spPr bwMode="auto">
            <a:xfrm flipH="1">
              <a:off x="6722405" y="4935450"/>
              <a:ext cx="462843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" name="Group 93" descr=" 94"/>
          <p:cNvGrpSpPr/>
          <p:nvPr/>
        </p:nvGrpSpPr>
        <p:grpSpPr>
          <a:xfrm>
            <a:off x="1435835" y="2796099"/>
            <a:ext cx="2486261" cy="2335724"/>
            <a:chOff x="2360712" y="1412776"/>
            <a:chExt cx="4392488" cy="4248472"/>
          </a:xfrm>
        </p:grpSpPr>
        <p:grpSp>
          <p:nvGrpSpPr>
            <p:cNvPr id="9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0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144" name="Straight Connector 143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8" name="Oval 107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109" name="Straight Arrow Connector 108"/>
            <p:cNvCxnSpPr>
              <a:stCxn id="108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16" name="Straight Arrow Connector 115"/>
            <p:cNvCxnSpPr>
              <a:stCxn id="111" idx="5"/>
              <a:endCxn id="108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3"/>
              <a:endCxn id="12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3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137" name="Straight Connector 1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2" name="Oval 12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0" name="Straight Arrow Connector 129"/>
            <p:cNvCxnSpPr>
              <a:stCxn id="128" idx="3"/>
              <a:endCxn id="111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5"/>
              <a:endCxn id="129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4" name="Straight Arrow Connector 133"/>
            <p:cNvCxnSpPr>
              <a:stCxn id="129" idx="4"/>
              <a:endCxn id="127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7" descr=" 1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546" y="3394120"/>
            <a:ext cx="271037" cy="271037"/>
          </a:xfrm>
          <a:prstGeom prst="rect">
            <a:avLst/>
          </a:prstGeom>
          <a:noFill/>
        </p:spPr>
      </p:pic>
      <p:pic>
        <p:nvPicPr>
          <p:cNvPr id="154" name="Picture 8" descr=" 1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642" y="3393104"/>
            <a:ext cx="270000" cy="270000"/>
          </a:xfrm>
          <a:prstGeom prst="rect">
            <a:avLst/>
          </a:prstGeom>
          <a:noFill/>
        </p:spPr>
      </p:pic>
      <p:sp>
        <p:nvSpPr>
          <p:cNvPr id="155" name="Flowchart: Magnetic Disk 154" descr=" 155"/>
          <p:cNvSpPr/>
          <p:nvPr/>
        </p:nvSpPr>
        <p:spPr bwMode="auto">
          <a:xfrm>
            <a:off x="3529130" y="4685354"/>
            <a:ext cx="252000" cy="36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68" name="Flowchart: Magnetic Disk 67" descr=" 156"/>
          <p:cNvSpPr/>
          <p:nvPr/>
        </p:nvSpPr>
        <p:spPr bwMode="auto">
          <a:xfrm>
            <a:off x="6507857" y="5063207"/>
            <a:ext cx="157438" cy="215999"/>
          </a:xfrm>
          <a:prstGeom prst="flowChartMagneticDisk">
            <a:avLst/>
          </a:prstGeom>
          <a:noFill/>
          <a:ln w="2794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57" name="Rectangle 156" descr=" 157"/>
          <p:cNvSpPr/>
          <p:nvPr/>
        </p:nvSpPr>
        <p:spPr>
          <a:xfrm>
            <a:off x="473888" y="1282560"/>
            <a:ext cx="7551672" cy="87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Retain original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Additional optimization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Separate Model/Optimization 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</a:t>
            </a:r>
            <a:endParaRPr lang="en-US"/>
          </a:p>
        </p:txBody>
      </p:sp>
      <p:grpSp>
        <p:nvGrpSpPr>
          <p:cNvPr id="2" name="Group 8" descr=" 9"/>
          <p:cNvGrpSpPr/>
          <p:nvPr/>
        </p:nvGrpSpPr>
        <p:grpSpPr>
          <a:xfrm>
            <a:off x="1260964" y="2709060"/>
            <a:ext cx="5616624" cy="2736304"/>
            <a:chOff x="1640632" y="2780928"/>
            <a:chExt cx="5616624" cy="2736304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177136" y="2911584"/>
              <a:ext cx="1080120" cy="25202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640632" y="2780928"/>
              <a:ext cx="2880320" cy="2736304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4964119" y="3781050"/>
              <a:ext cx="828000" cy="540000"/>
            </a:xfrm>
            <a:prstGeom prst="rightArrow">
              <a:avLst/>
            </a:prstGeom>
            <a:solidFill>
              <a:srgbClr val="B2CF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grpSp>
        <p:nvGrpSpPr>
          <p:cNvPr id="3" name="Group 114" descr=" 115"/>
          <p:cNvGrpSpPr/>
          <p:nvPr/>
        </p:nvGrpSpPr>
        <p:grpSpPr>
          <a:xfrm>
            <a:off x="5833472" y="2839717"/>
            <a:ext cx="1030085" cy="2677655"/>
            <a:chOff x="8697416" y="2852936"/>
            <a:chExt cx="1030086" cy="2677656"/>
          </a:xfrm>
        </p:grpSpPr>
        <p:sp>
          <p:nvSpPr>
            <p:cNvPr id="50" name="TextBox 49"/>
            <p:cNvSpPr txBox="1"/>
            <p:nvPr/>
          </p:nvSpPr>
          <p:spPr>
            <a:xfrm>
              <a:off x="8697416" y="2852936"/>
              <a:ext cx="1030086" cy="267765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i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i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i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3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de-AT" sz="1450" b="1" dirty="0" smtClean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4" name="Group 113"/>
            <p:cNvGrpSpPr/>
            <p:nvPr/>
          </p:nvGrpSpPr>
          <p:grpSpPr>
            <a:xfrm>
              <a:off x="9296901" y="3545634"/>
              <a:ext cx="228607" cy="279410"/>
              <a:chOff x="7793162" y="3565735"/>
              <a:chExt cx="228607" cy="279410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7894765" y="3692740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4"/>
              <p:cNvCxnSpPr/>
              <p:nvPr/>
            </p:nvCxnSpPr>
            <p:spPr bwMode="auto">
              <a:xfrm>
                <a:off x="8021769" y="3645024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48"/>
              <p:cNvCxnSpPr/>
              <p:nvPr/>
            </p:nvCxnSpPr>
            <p:spPr bwMode="auto">
              <a:xfrm>
                <a:off x="7793162" y="3768942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7793162" y="3616537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51"/>
              <p:cNvCxnSpPr/>
              <p:nvPr/>
            </p:nvCxnSpPr>
            <p:spPr bwMode="auto">
              <a:xfrm>
                <a:off x="7793162" y="3616537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52"/>
              <p:cNvCxnSpPr/>
              <p:nvPr/>
            </p:nvCxnSpPr>
            <p:spPr bwMode="auto">
              <a:xfrm flipV="1">
                <a:off x="7894765" y="3641938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53"/>
              <p:cNvCxnSpPr/>
              <p:nvPr/>
            </p:nvCxnSpPr>
            <p:spPr bwMode="auto">
              <a:xfrm flipV="1">
                <a:off x="7894765" y="3794343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55"/>
              <p:cNvCxnSpPr/>
              <p:nvPr/>
            </p:nvCxnSpPr>
            <p:spPr bwMode="auto">
              <a:xfrm flipV="1">
                <a:off x="7793162" y="3565735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56"/>
              <p:cNvCxnSpPr/>
              <p:nvPr/>
            </p:nvCxnSpPr>
            <p:spPr bwMode="auto">
              <a:xfrm>
                <a:off x="7920166" y="3565735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112"/>
            <p:cNvGrpSpPr/>
            <p:nvPr/>
          </p:nvGrpSpPr>
          <p:grpSpPr>
            <a:xfrm>
              <a:off x="9287182" y="4185084"/>
              <a:ext cx="274330" cy="274330"/>
              <a:chOff x="7783404" y="4221088"/>
              <a:chExt cx="274330" cy="274330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7783404" y="4413119"/>
                <a:ext cx="121924" cy="8229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7905328" y="4221088"/>
                <a:ext cx="0" cy="27433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7783404" y="4221088"/>
                <a:ext cx="121924" cy="1920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V="1">
                <a:off x="7905328" y="4440552"/>
                <a:ext cx="152406" cy="5486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7905328" y="4221088"/>
                <a:ext cx="152406" cy="2194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0" name="Straight Arrow Connector 79" descr=" 80"/>
          <p:cNvCxnSpPr/>
          <p:nvPr/>
        </p:nvCxnSpPr>
        <p:spPr bwMode="auto">
          <a:xfrm>
            <a:off x="6502692" y="5580710"/>
            <a:ext cx="374896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9" name="Group 125" descr=" 126"/>
          <p:cNvGrpSpPr/>
          <p:nvPr/>
        </p:nvGrpSpPr>
        <p:grpSpPr>
          <a:xfrm>
            <a:off x="6722405" y="3032955"/>
            <a:ext cx="2835287" cy="1261236"/>
            <a:chOff x="6722405" y="3032956"/>
            <a:chExt cx="2835287" cy="1261236"/>
          </a:xfrm>
        </p:grpSpPr>
        <p:sp>
          <p:nvSpPr>
            <p:cNvPr id="70" name="TextBox 69"/>
            <p:cNvSpPr txBox="1"/>
            <p:nvPr/>
          </p:nvSpPr>
          <p:spPr>
            <a:xfrm>
              <a:off x="7185248" y="3509753"/>
              <a:ext cx="2372444" cy="433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/>
                <a:t>GPU-Resources</a:t>
              </a:r>
              <a:endParaRPr lang="en-US" b="1" dirty="0"/>
            </a:p>
          </p:txBody>
        </p:sp>
        <p:cxnSp>
          <p:nvCxnSpPr>
            <p:cNvPr id="71" name="Straight Arrow Connector 70"/>
            <p:cNvCxnSpPr>
              <a:stCxn id="70" idx="1"/>
            </p:cNvCxnSpPr>
            <p:nvPr/>
          </p:nvCxnSpPr>
          <p:spPr bwMode="auto">
            <a:xfrm flipH="1" flipV="1">
              <a:off x="6810560" y="3032956"/>
              <a:ext cx="374688" cy="69329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70" idx="1"/>
            </p:cNvCxnSpPr>
            <p:nvPr/>
          </p:nvCxnSpPr>
          <p:spPr bwMode="auto">
            <a:xfrm flipH="1" flipV="1">
              <a:off x="6810560" y="3329882"/>
              <a:ext cx="374688" cy="39637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70" idx="1"/>
            </p:cNvCxnSpPr>
            <p:nvPr/>
          </p:nvCxnSpPr>
          <p:spPr bwMode="auto">
            <a:xfrm flipH="1" flipV="1">
              <a:off x="6722405" y="3659419"/>
              <a:ext cx="462843" cy="668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70" idx="1"/>
            </p:cNvCxnSpPr>
            <p:nvPr/>
          </p:nvCxnSpPr>
          <p:spPr bwMode="auto">
            <a:xfrm flipH="1">
              <a:off x="6863558" y="3726255"/>
              <a:ext cx="321690" cy="1349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5" name="Straight Arrow Connector 74"/>
            <p:cNvCxnSpPr>
              <a:stCxn id="70" idx="1"/>
            </p:cNvCxnSpPr>
            <p:nvPr/>
          </p:nvCxnSpPr>
          <p:spPr bwMode="auto">
            <a:xfrm flipH="1">
              <a:off x="6810560" y="3726255"/>
              <a:ext cx="374688" cy="56793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" name="Group 93" descr=" 94"/>
          <p:cNvGrpSpPr/>
          <p:nvPr/>
        </p:nvGrpSpPr>
        <p:grpSpPr>
          <a:xfrm>
            <a:off x="1435835" y="2796099"/>
            <a:ext cx="2486261" cy="2335724"/>
            <a:chOff x="2360712" y="1412776"/>
            <a:chExt cx="4392488" cy="4248472"/>
          </a:xfrm>
        </p:grpSpPr>
        <p:grpSp>
          <p:nvGrpSpPr>
            <p:cNvPr id="9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0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144" name="Straight Connector 143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8" name="Oval 107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109" name="Straight Arrow Connector 108"/>
            <p:cNvCxnSpPr>
              <a:stCxn id="108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16" name="Straight Arrow Connector 115"/>
            <p:cNvCxnSpPr>
              <a:stCxn id="111" idx="5"/>
              <a:endCxn id="108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3"/>
              <a:endCxn id="12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3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137" name="Straight Connector 1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2" name="Oval 12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0" name="Straight Arrow Connector 129"/>
            <p:cNvCxnSpPr>
              <a:stCxn id="128" idx="3"/>
              <a:endCxn id="111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5"/>
              <a:endCxn id="129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4" name="Straight Arrow Connector 133"/>
            <p:cNvCxnSpPr>
              <a:stCxn id="129" idx="4"/>
              <a:endCxn id="127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7" descr=" 1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546" y="3394120"/>
            <a:ext cx="271037" cy="271037"/>
          </a:xfrm>
          <a:prstGeom prst="rect">
            <a:avLst/>
          </a:prstGeom>
          <a:noFill/>
        </p:spPr>
      </p:pic>
      <p:pic>
        <p:nvPicPr>
          <p:cNvPr id="154" name="Picture 8" descr=" 1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642" y="3393104"/>
            <a:ext cx="270000" cy="270000"/>
          </a:xfrm>
          <a:prstGeom prst="rect">
            <a:avLst/>
          </a:prstGeom>
          <a:noFill/>
        </p:spPr>
      </p:pic>
      <p:sp>
        <p:nvSpPr>
          <p:cNvPr id="155" name="Flowchart: Magnetic Disk 154" descr=" 155"/>
          <p:cNvSpPr/>
          <p:nvPr/>
        </p:nvSpPr>
        <p:spPr bwMode="auto">
          <a:xfrm>
            <a:off x="3529130" y="4685354"/>
            <a:ext cx="252000" cy="36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68" name="Flowchart: Magnetic Disk 67" descr=" 156"/>
          <p:cNvSpPr/>
          <p:nvPr/>
        </p:nvSpPr>
        <p:spPr bwMode="auto">
          <a:xfrm>
            <a:off x="6507857" y="5063207"/>
            <a:ext cx="157438" cy="215999"/>
          </a:xfrm>
          <a:prstGeom prst="flowChartMagneticDisk">
            <a:avLst/>
          </a:prstGeom>
          <a:noFill/>
          <a:ln w="2794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57" name="Rectangle 156" descr=" 157"/>
          <p:cNvSpPr/>
          <p:nvPr/>
        </p:nvSpPr>
        <p:spPr>
          <a:xfrm>
            <a:off x="473888" y="1282560"/>
            <a:ext cx="7551672" cy="87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Retain original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Additional optimization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descr="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Separate Model/Optimization </a:t>
            </a:r>
            <a:endParaRPr lang="en-US" dirty="0"/>
          </a:p>
        </p:txBody>
      </p:sp>
      <p:sp>
        <p:nvSpPr>
          <p:cNvPr id="5" name="Slide Number Placeholder 4" descr="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</a:t>
            </a:r>
            <a:endParaRPr lang="en-US"/>
          </a:p>
        </p:txBody>
      </p:sp>
      <p:grpSp>
        <p:nvGrpSpPr>
          <p:cNvPr id="2" name="Group 8" descr=" 9"/>
          <p:cNvGrpSpPr/>
          <p:nvPr/>
        </p:nvGrpSpPr>
        <p:grpSpPr>
          <a:xfrm>
            <a:off x="1260964" y="2709060"/>
            <a:ext cx="5616624" cy="2736304"/>
            <a:chOff x="1640632" y="2780928"/>
            <a:chExt cx="5616624" cy="2736304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6177136" y="2911584"/>
              <a:ext cx="1080120" cy="2520280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640632" y="2780928"/>
              <a:ext cx="2880320" cy="2736304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4964119" y="3781050"/>
              <a:ext cx="828000" cy="540000"/>
            </a:xfrm>
            <a:prstGeom prst="rightArrow">
              <a:avLst/>
            </a:prstGeom>
            <a:solidFill>
              <a:srgbClr val="B2CF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</p:grpSp>
      <p:sp>
        <p:nvSpPr>
          <p:cNvPr id="69" name="TextBox 68" descr=" 82"/>
          <p:cNvSpPr txBox="1"/>
          <p:nvPr/>
        </p:nvSpPr>
        <p:spPr>
          <a:xfrm>
            <a:off x="776536" y="5733256"/>
            <a:ext cx="6034023" cy="433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kern="0" smtClean="0">
                <a:solidFill>
                  <a:srgbClr val="FF0000"/>
                </a:solidFill>
              </a:rPr>
              <a:t>Keep optimization datastructure in sync!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114" descr=" 115"/>
          <p:cNvGrpSpPr/>
          <p:nvPr/>
        </p:nvGrpSpPr>
        <p:grpSpPr>
          <a:xfrm>
            <a:off x="5833472" y="2839717"/>
            <a:ext cx="1030085" cy="2677655"/>
            <a:chOff x="8697416" y="2852936"/>
            <a:chExt cx="1030086" cy="2677656"/>
          </a:xfrm>
        </p:grpSpPr>
        <p:sp>
          <p:nvSpPr>
            <p:cNvPr id="50" name="TextBox 49"/>
            <p:cNvSpPr txBox="1"/>
            <p:nvPr/>
          </p:nvSpPr>
          <p:spPr>
            <a:xfrm>
              <a:off x="8697416" y="2852936"/>
              <a:ext cx="1030086" cy="267765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i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i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i="1" baseline="-25000" dirty="0" smtClean="0">
                  <a:latin typeface="Courier New" pitchFamily="49" charset="0"/>
                  <a:cs typeface="Courier New" pitchFamily="49" charset="0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COL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2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 LOC</a:t>
              </a:r>
              <a:r>
                <a:rPr lang="de-AT" sz="1450" b="1" baseline="-25000" dirty="0" smtClean="0">
                  <a:latin typeface="Courier New" pitchFamily="49" charset="0"/>
                  <a:cs typeface="Courier New" pitchFamily="49" charset="0"/>
                </a:rPr>
                <a:t>3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SET</a:t>
              </a:r>
              <a:endParaRPr lang="de-AT" sz="1450" b="1" baseline="-25000" dirty="0" smtClean="0"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AT" sz="1450" b="1" dirty="0" smtClean="0">
                  <a:latin typeface="Courier New" pitchFamily="49" charset="0"/>
                  <a:cs typeface="Courier New" pitchFamily="49" charset="0"/>
                </a:rPr>
                <a:t>DRAW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de-AT" sz="1450" b="1" dirty="0" smtClean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4" name="Group 113"/>
            <p:cNvGrpSpPr/>
            <p:nvPr/>
          </p:nvGrpSpPr>
          <p:grpSpPr>
            <a:xfrm>
              <a:off x="9296901" y="3545634"/>
              <a:ext cx="228607" cy="279410"/>
              <a:chOff x="7793162" y="3565735"/>
              <a:chExt cx="228607" cy="279410"/>
            </a:xfrm>
          </p:grpSpPr>
          <p:cxnSp>
            <p:nvCxnSpPr>
              <p:cNvPr id="59" name="Straight Connector 58"/>
              <p:cNvCxnSpPr/>
              <p:nvPr/>
            </p:nvCxnSpPr>
            <p:spPr bwMode="auto">
              <a:xfrm>
                <a:off x="7894765" y="3692740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4"/>
              <p:cNvCxnSpPr/>
              <p:nvPr/>
            </p:nvCxnSpPr>
            <p:spPr bwMode="auto">
              <a:xfrm>
                <a:off x="8021769" y="3645024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48"/>
              <p:cNvCxnSpPr/>
              <p:nvPr/>
            </p:nvCxnSpPr>
            <p:spPr bwMode="auto">
              <a:xfrm>
                <a:off x="7793162" y="3768942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7793162" y="3616537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51"/>
              <p:cNvCxnSpPr/>
              <p:nvPr/>
            </p:nvCxnSpPr>
            <p:spPr bwMode="auto">
              <a:xfrm>
                <a:off x="7793162" y="3616537"/>
                <a:ext cx="0" cy="15240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52"/>
              <p:cNvCxnSpPr/>
              <p:nvPr/>
            </p:nvCxnSpPr>
            <p:spPr bwMode="auto">
              <a:xfrm flipV="1">
                <a:off x="7894765" y="3641938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53"/>
              <p:cNvCxnSpPr/>
              <p:nvPr/>
            </p:nvCxnSpPr>
            <p:spPr bwMode="auto">
              <a:xfrm flipV="1">
                <a:off x="7894765" y="3794343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55"/>
              <p:cNvCxnSpPr/>
              <p:nvPr/>
            </p:nvCxnSpPr>
            <p:spPr bwMode="auto">
              <a:xfrm flipV="1">
                <a:off x="7793162" y="3565735"/>
                <a:ext cx="127004" cy="5080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56"/>
              <p:cNvCxnSpPr/>
              <p:nvPr/>
            </p:nvCxnSpPr>
            <p:spPr bwMode="auto">
              <a:xfrm>
                <a:off x="7920166" y="3565735"/>
                <a:ext cx="101603" cy="7620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112"/>
            <p:cNvGrpSpPr/>
            <p:nvPr/>
          </p:nvGrpSpPr>
          <p:grpSpPr>
            <a:xfrm>
              <a:off x="9287182" y="4185084"/>
              <a:ext cx="274330" cy="274330"/>
              <a:chOff x="7783404" y="4221088"/>
              <a:chExt cx="274330" cy="274330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7783404" y="4413119"/>
                <a:ext cx="121924" cy="82299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7905328" y="4221088"/>
                <a:ext cx="0" cy="27433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7783404" y="4221088"/>
                <a:ext cx="121924" cy="19203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V="1">
                <a:off x="7905328" y="4440552"/>
                <a:ext cx="152406" cy="5486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7905328" y="4221088"/>
                <a:ext cx="152406" cy="2194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0" name="Straight Arrow Connector 79" descr=" 80"/>
          <p:cNvCxnSpPr/>
          <p:nvPr/>
        </p:nvCxnSpPr>
        <p:spPr bwMode="auto">
          <a:xfrm>
            <a:off x="6502692" y="5580710"/>
            <a:ext cx="374896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93" descr=" 94"/>
          <p:cNvGrpSpPr/>
          <p:nvPr/>
        </p:nvGrpSpPr>
        <p:grpSpPr>
          <a:xfrm>
            <a:off x="1435835" y="2796099"/>
            <a:ext cx="2486261" cy="2335724"/>
            <a:chOff x="2360712" y="1412776"/>
            <a:chExt cx="4392488" cy="4248472"/>
          </a:xfrm>
        </p:grpSpPr>
        <p:grpSp>
          <p:nvGrpSpPr>
            <p:cNvPr id="9" name="Group 87"/>
            <p:cNvGrpSpPr/>
            <p:nvPr/>
          </p:nvGrpSpPr>
          <p:grpSpPr>
            <a:xfrm>
              <a:off x="4088904" y="4725144"/>
              <a:ext cx="936104" cy="936104"/>
              <a:chOff x="2720752" y="4221088"/>
              <a:chExt cx="936104" cy="936104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0" name="Group 46"/>
              <p:cNvGrpSpPr/>
              <p:nvPr/>
            </p:nvGrpSpPr>
            <p:grpSpPr>
              <a:xfrm>
                <a:off x="2864768" y="4293096"/>
                <a:ext cx="648072" cy="792088"/>
                <a:chOff x="1208584" y="4221088"/>
                <a:chExt cx="648072" cy="792088"/>
              </a:xfrm>
            </p:grpSpPr>
            <p:cxnSp>
              <p:nvCxnSpPr>
                <p:cNvPr id="144" name="Straight Connector 143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Straight Connector 144"/>
                <p:cNvCxnSpPr/>
                <p:nvPr/>
              </p:nvCxnSpPr>
              <p:spPr bwMode="auto">
                <a:xfrm>
                  <a:off x="1496616" y="4581128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1208584" y="4365104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Connector 146"/>
                <p:cNvCxnSpPr/>
                <p:nvPr/>
              </p:nvCxnSpPr>
              <p:spPr bwMode="auto">
                <a:xfrm>
                  <a:off x="1208584" y="4365104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Connector 147"/>
                <p:cNvCxnSpPr/>
                <p:nvPr/>
              </p:nvCxnSpPr>
              <p:spPr bwMode="auto">
                <a:xfrm flipV="1">
                  <a:off x="1496616" y="4437112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56656" y="4437112"/>
                  <a:ext cx="0" cy="4320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 flipV="1">
                  <a:off x="1208584" y="4221088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1568624" y="4221088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8" name="Oval 107"/>
            <p:cNvSpPr/>
            <p:nvPr/>
          </p:nvSpPr>
          <p:spPr bwMode="auto">
            <a:xfrm>
              <a:off x="4160912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2</a:t>
              </a:r>
            </a:p>
          </p:txBody>
        </p:sp>
        <p:cxnSp>
          <p:nvCxnSpPr>
            <p:cNvPr id="109" name="Straight Arrow Connector 108"/>
            <p:cNvCxnSpPr>
              <a:stCxn id="108" idx="4"/>
            </p:cNvCxnSpPr>
            <p:nvPr/>
          </p:nvCxnSpPr>
          <p:spPr bwMode="auto">
            <a:xfrm>
              <a:off x="4556956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auto">
            <a:xfrm>
              <a:off x="3296816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16" name="Straight Arrow Connector 115"/>
            <p:cNvCxnSpPr>
              <a:stCxn id="111" idx="5"/>
              <a:endCxn id="108" idx="0"/>
            </p:cNvCxnSpPr>
            <p:nvPr/>
          </p:nvCxnSpPr>
          <p:spPr bwMode="auto">
            <a:xfrm>
              <a:off x="3972905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3"/>
              <a:endCxn id="122" idx="0"/>
            </p:cNvCxnSpPr>
            <p:nvPr/>
          </p:nvCxnSpPr>
          <p:spPr bwMode="auto">
            <a:xfrm flipH="1">
              <a:off x="2828764" y="3024969"/>
              <a:ext cx="584051" cy="476039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4"/>
            <p:cNvGrpSpPr/>
            <p:nvPr/>
          </p:nvGrpSpPr>
          <p:grpSpPr>
            <a:xfrm>
              <a:off x="2360712" y="4725144"/>
              <a:ext cx="936104" cy="936104"/>
              <a:chOff x="2720752" y="4221088"/>
              <a:chExt cx="936104" cy="936104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2720752" y="4221088"/>
                <a:ext cx="936104" cy="93610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50800" tIns="50800" rIns="50800" bIns="508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80000"/>
                  </a:lnSpc>
                  <a:spcBef>
                    <a:spcPts val="32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 2" pitchFamily="18" charset="2"/>
                  <a:buNone/>
                  <a:tabLst/>
                </a:pPr>
                <a:endParaRPr kumimoji="0" lang="de-AT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endParaRPr>
              </a:p>
            </p:txBody>
          </p:sp>
          <p:grpSp>
            <p:nvGrpSpPr>
              <p:cNvPr id="13" name="Group 65"/>
              <p:cNvGrpSpPr/>
              <p:nvPr/>
            </p:nvGrpSpPr>
            <p:grpSpPr>
              <a:xfrm>
                <a:off x="2864768" y="4365104"/>
                <a:ext cx="648072" cy="720080"/>
                <a:chOff x="1208584" y="4293096"/>
                <a:chExt cx="648072" cy="720080"/>
              </a:xfrm>
            </p:grpSpPr>
            <p:cxnSp>
              <p:nvCxnSpPr>
                <p:cNvPr id="137" name="Straight Connector 136"/>
                <p:cNvCxnSpPr/>
                <p:nvPr/>
              </p:nvCxnSpPr>
              <p:spPr bwMode="auto">
                <a:xfrm>
                  <a:off x="1208584" y="4797152"/>
                  <a:ext cx="288032" cy="216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Straight Connector 137"/>
                <p:cNvCxnSpPr/>
                <p:nvPr/>
              </p:nvCxnSpPr>
              <p:spPr bwMode="auto">
                <a:xfrm>
                  <a:off x="1496616" y="4293096"/>
                  <a:ext cx="0" cy="72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 flipH="1">
                  <a:off x="1208584" y="4293096"/>
                  <a:ext cx="288032" cy="50405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Straight Connector 139"/>
                <p:cNvCxnSpPr/>
                <p:nvPr/>
              </p:nvCxnSpPr>
              <p:spPr bwMode="auto">
                <a:xfrm flipV="1">
                  <a:off x="1496616" y="4869160"/>
                  <a:ext cx="360040" cy="14401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Straight Connector 140"/>
                <p:cNvCxnSpPr/>
                <p:nvPr/>
              </p:nvCxnSpPr>
              <p:spPr bwMode="auto">
                <a:xfrm>
                  <a:off x="1496616" y="4293096"/>
                  <a:ext cx="360040" cy="57606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2" name="Oval 121"/>
            <p:cNvSpPr/>
            <p:nvPr/>
          </p:nvSpPr>
          <p:spPr bwMode="auto">
            <a:xfrm>
              <a:off x="2432720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2" idx="4"/>
            </p:cNvCxnSpPr>
            <p:nvPr/>
          </p:nvCxnSpPr>
          <p:spPr bwMode="auto">
            <a:xfrm>
              <a:off x="2828764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auto">
            <a:xfrm>
              <a:off x="5889104" y="3501008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r>
                <a:rPr kumimoji="0" lang="de-AT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t</a:t>
              </a:r>
              <a:r>
                <a:rPr kumimoji="0" lang="de-AT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ヒラギノ角ゴ ProN W6" pitchFamily="-32" charset="-128"/>
                  <a:sym typeface="Calibri Bold" pitchFamily="-32" charset="0"/>
                </a:rPr>
                <a:t>3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4592960" y="1412776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889104" y="2348880"/>
              <a:ext cx="792088" cy="79208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0" name="Straight Arrow Connector 129"/>
            <p:cNvCxnSpPr>
              <a:stCxn id="128" idx="3"/>
              <a:endCxn id="111" idx="7"/>
            </p:cNvCxnSpPr>
            <p:nvPr/>
          </p:nvCxnSpPr>
          <p:spPr bwMode="auto">
            <a:xfrm flipH="1">
              <a:off x="3972905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5"/>
              <a:endCxn id="129" idx="1"/>
            </p:cNvCxnSpPr>
            <p:nvPr/>
          </p:nvCxnSpPr>
          <p:spPr bwMode="auto">
            <a:xfrm>
              <a:off x="5269049" y="2088865"/>
              <a:ext cx="736054" cy="376014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4"/>
            </p:cNvCxnSpPr>
            <p:nvPr/>
          </p:nvCxnSpPr>
          <p:spPr bwMode="auto">
            <a:xfrm>
              <a:off x="6285148" y="4293096"/>
              <a:ext cx="0" cy="432048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 bwMode="auto">
            <a:xfrm>
              <a:off x="5817096" y="4725144"/>
              <a:ext cx="93610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50800" tIns="50800" rIns="50800" bIns="50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80000"/>
                </a:lnSpc>
                <a:spcBef>
                  <a:spcPts val="32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None/>
                <a:tabLst/>
              </a:pPr>
              <a:endParaRPr kumimoji="0" lang="de-AT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ヒラギノ角ゴ ProN W6" pitchFamily="-32" charset="-128"/>
                <a:sym typeface="Calibri Bold" pitchFamily="-32" charset="0"/>
              </a:endParaRPr>
            </a:p>
          </p:txBody>
        </p:sp>
        <p:cxnSp>
          <p:nvCxnSpPr>
            <p:cNvPr id="134" name="Straight Arrow Connector 133"/>
            <p:cNvCxnSpPr>
              <a:stCxn id="129" idx="4"/>
              <a:endCxn id="127" idx="0"/>
            </p:cNvCxnSpPr>
            <p:nvPr/>
          </p:nvCxnSpPr>
          <p:spPr bwMode="auto">
            <a:xfrm>
              <a:off x="6285148" y="3140968"/>
              <a:ext cx="0" cy="360040"/>
            </a:xfrm>
            <a:prstGeom prst="straightConnector1">
              <a:avLst/>
            </a:pr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7" descr=" 1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546" y="3394120"/>
            <a:ext cx="271037" cy="271037"/>
          </a:xfrm>
          <a:prstGeom prst="rect">
            <a:avLst/>
          </a:prstGeom>
          <a:noFill/>
        </p:spPr>
      </p:pic>
      <p:pic>
        <p:nvPicPr>
          <p:cNvPr id="154" name="Picture 8" descr=" 1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642" y="3393104"/>
            <a:ext cx="270000" cy="270000"/>
          </a:xfrm>
          <a:prstGeom prst="rect">
            <a:avLst/>
          </a:prstGeom>
          <a:noFill/>
        </p:spPr>
      </p:pic>
      <p:sp>
        <p:nvSpPr>
          <p:cNvPr id="155" name="Flowchart: Magnetic Disk 154" descr=" 155"/>
          <p:cNvSpPr/>
          <p:nvPr/>
        </p:nvSpPr>
        <p:spPr bwMode="auto">
          <a:xfrm>
            <a:off x="3529130" y="4685354"/>
            <a:ext cx="252000" cy="360000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68" name="Flowchart: Magnetic Disk 67" descr=" 156"/>
          <p:cNvSpPr/>
          <p:nvPr/>
        </p:nvSpPr>
        <p:spPr bwMode="auto">
          <a:xfrm>
            <a:off x="6507857" y="5063207"/>
            <a:ext cx="157438" cy="215999"/>
          </a:xfrm>
          <a:prstGeom prst="flowChartMagneticDisk">
            <a:avLst/>
          </a:prstGeom>
          <a:noFill/>
          <a:ln w="2794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ts val="32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ヒラギノ角ゴ ProN W6" pitchFamily="-32" charset="-128"/>
              <a:sym typeface="Calibri Bold" pitchFamily="-32" charset="0"/>
            </a:endParaRPr>
          </a:p>
        </p:txBody>
      </p:sp>
      <p:sp>
        <p:nvSpPr>
          <p:cNvPr id="157" name="Rectangle 156" descr=" 157"/>
          <p:cNvSpPr/>
          <p:nvPr/>
        </p:nvSpPr>
        <p:spPr>
          <a:xfrm>
            <a:off x="473888" y="1282560"/>
            <a:ext cx="7551672" cy="87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Retain original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endParaRPr lang="en-US" sz="2400" kern="0" spc="-40" dirty="0" smtClean="0">
              <a:ea typeface="ヒラギノ角ゴ ProN W3" pitchFamily="-32" charset="-128"/>
              <a:sym typeface="Calibri" pitchFamily="34" charset="0"/>
            </a:endParaRPr>
          </a:p>
          <a:p>
            <a:pPr marL="679450" lvl="1" indent="-366713" eaLnBrk="0" hangingPunct="0">
              <a:spcBef>
                <a:spcPts val="1547"/>
              </a:spcBef>
              <a:buClr>
                <a:srgbClr val="BFD630"/>
              </a:buClr>
              <a:buSzPct val="100000"/>
              <a:buFont typeface="Wingdings 2" pitchFamily="18" charset="2"/>
              <a:buChar char="¡"/>
              <a:defRPr/>
            </a:pP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Additional optimization </a:t>
            </a:r>
            <a:r>
              <a:rPr lang="en-US" sz="2400" kern="0" spc="-40" dirty="0" err="1" smtClean="0">
                <a:ea typeface="ヒラギノ角ゴ ProN W3" pitchFamily="-32" charset="-128"/>
                <a:sym typeface="Calibri" pitchFamily="34" charset="0"/>
              </a:rPr>
              <a:t>datastructure</a:t>
            </a:r>
            <a:r>
              <a:rPr lang="en-US" sz="2400" kern="0" spc="-40" dirty="0" smtClean="0">
                <a:ea typeface="ヒラギノ角ゴ ProN W3" pitchFamily="-32" charset="-128"/>
                <a:sym typeface="Calibri" pitchFamily="34" charset="0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Title &amp; Subtitle 2">
      <a:dk1>
        <a:srgbClr val="000000"/>
      </a:dk1>
      <a:lt1>
        <a:srgbClr val="FFFFFF"/>
      </a:lt1>
      <a:dk2>
        <a:srgbClr val="545454"/>
      </a:dk2>
      <a:lt2>
        <a:srgbClr val="808080"/>
      </a:lt2>
      <a:accent1>
        <a:srgbClr val="B1CF21"/>
      </a:accent1>
      <a:accent2>
        <a:srgbClr val="F9B03D"/>
      </a:accent2>
      <a:accent3>
        <a:srgbClr val="FFFFFF"/>
      </a:accent3>
      <a:accent4>
        <a:srgbClr val="000000"/>
      </a:accent4>
      <a:accent5>
        <a:srgbClr val="D5E4AB"/>
      </a:accent5>
      <a:accent6>
        <a:srgbClr val="E29F36"/>
      </a:accent6>
      <a:hlink>
        <a:srgbClr val="58ABDC"/>
      </a:hlink>
      <a:folHlink>
        <a:srgbClr val="58ABDC"/>
      </a:folHlink>
    </a:clrScheme>
    <a:fontScheme name="Title &amp; Subtitle">
      <a:majorFont>
        <a:latin typeface="Calibri Bold"/>
        <a:ea typeface="ヒラギノ角ゴ ProN W6"/>
        <a:cs typeface=""/>
      </a:majorFont>
      <a:minorFont>
        <a:latin typeface="Calibri Bold"/>
        <a:ea typeface="ヒラギノ角ゴ ProN W6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50800" tIns="50800" rIns="50800" bIns="50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ts val="3200"/>
          </a:spcBef>
          <a:spcAft>
            <a:spcPct val="0"/>
          </a:spcAft>
          <a:buClr>
            <a:schemeClr val="accent1"/>
          </a:buClr>
          <a:buSzPct val="85000"/>
          <a:buFont typeface="Wingdings 2" pitchFamily="18" charset="2"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ヒラギノ角ゴ ProN W6" pitchFamily="-32" charset="-128"/>
            <a:sym typeface="Calibri Bold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50800" tIns="50800" rIns="50800" bIns="50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ts val="3200"/>
          </a:spcBef>
          <a:spcAft>
            <a:spcPct val="0"/>
          </a:spcAft>
          <a:buClr>
            <a:schemeClr val="accent1"/>
          </a:buClr>
          <a:buSzPct val="85000"/>
          <a:buFont typeface="Wingdings 2" pitchFamily="18" charset="2"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ヒラギノ角ゴ ProN W6" pitchFamily="-32" charset="-128"/>
            <a:sym typeface="Calibri Bold" pitchFamily="-32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&amp; Subtitle 2">
        <a:dk1>
          <a:srgbClr val="000000"/>
        </a:dk1>
        <a:lt1>
          <a:srgbClr val="FFFFFF"/>
        </a:lt1>
        <a:dk2>
          <a:srgbClr val="545454"/>
        </a:dk2>
        <a:lt2>
          <a:srgbClr val="808080"/>
        </a:lt2>
        <a:accent1>
          <a:srgbClr val="B1CF21"/>
        </a:accent1>
        <a:accent2>
          <a:srgbClr val="F9B03D"/>
        </a:accent2>
        <a:accent3>
          <a:srgbClr val="FFFFFF"/>
        </a:accent3>
        <a:accent4>
          <a:srgbClr val="000000"/>
        </a:accent4>
        <a:accent5>
          <a:srgbClr val="D5E4AB"/>
        </a:accent5>
        <a:accent6>
          <a:srgbClr val="E29F36"/>
        </a:accent6>
        <a:hlink>
          <a:srgbClr val="58ABDC"/>
        </a:hlink>
        <a:folHlink>
          <a:srgbClr val="58ABD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&amp; Subtitle 3">
        <a:dk1>
          <a:srgbClr val="000000"/>
        </a:dk1>
        <a:lt1>
          <a:srgbClr val="FFFFFF"/>
        </a:lt1>
        <a:dk2>
          <a:srgbClr val="545454"/>
        </a:dk2>
        <a:lt2>
          <a:srgbClr val="808080"/>
        </a:lt2>
        <a:accent1>
          <a:srgbClr val="BFD630"/>
        </a:accent1>
        <a:accent2>
          <a:srgbClr val="F9B03D"/>
        </a:accent2>
        <a:accent3>
          <a:srgbClr val="FFFFFF"/>
        </a:accent3>
        <a:accent4>
          <a:srgbClr val="000000"/>
        </a:accent4>
        <a:accent5>
          <a:srgbClr val="DCE8AD"/>
        </a:accent5>
        <a:accent6>
          <a:srgbClr val="E29F36"/>
        </a:accent6>
        <a:hlink>
          <a:srgbClr val="58ABDC"/>
        </a:hlink>
        <a:folHlink>
          <a:srgbClr val="216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Title &amp; Bullets 3">
      <a:dk1>
        <a:srgbClr val="000000"/>
      </a:dk1>
      <a:lt1>
        <a:srgbClr val="FFFFFF"/>
      </a:lt1>
      <a:dk2>
        <a:srgbClr val="545454"/>
      </a:dk2>
      <a:lt2>
        <a:srgbClr val="808080"/>
      </a:lt2>
      <a:accent1>
        <a:srgbClr val="BFD630"/>
      </a:accent1>
      <a:accent2>
        <a:srgbClr val="F9B03D"/>
      </a:accent2>
      <a:accent3>
        <a:srgbClr val="FFFFFF"/>
      </a:accent3>
      <a:accent4>
        <a:srgbClr val="000000"/>
      </a:accent4>
      <a:accent5>
        <a:srgbClr val="DCE8AD"/>
      </a:accent5>
      <a:accent6>
        <a:srgbClr val="E29F36"/>
      </a:accent6>
      <a:hlink>
        <a:srgbClr val="58ABDC"/>
      </a:hlink>
      <a:folHlink>
        <a:srgbClr val="216F9F"/>
      </a:folHlink>
    </a:clrScheme>
    <a:fontScheme name="Title &amp; Bullets">
      <a:majorFont>
        <a:latin typeface="Calibri Bold"/>
        <a:ea typeface="ヒラギノ角ゴ ProN W6"/>
        <a:cs typeface=""/>
      </a:majorFont>
      <a:minorFont>
        <a:latin typeface="Calibri Bold"/>
        <a:ea typeface="ヒラギノ角ゴ ProN W6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50800" tIns="50800" rIns="50800" bIns="50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ts val="3200"/>
          </a:spcBef>
          <a:spcAft>
            <a:spcPct val="0"/>
          </a:spcAft>
          <a:buClr>
            <a:schemeClr val="accent1"/>
          </a:buClr>
          <a:buSzPct val="85000"/>
          <a:buFont typeface="Wingdings 2" pitchFamily="18" charset="2"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ヒラギノ角ゴ ProN W6" pitchFamily="-32" charset="-128"/>
            <a:sym typeface="Calibri Bold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50800" tIns="50800" rIns="50800" bIns="50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ts val="3200"/>
          </a:spcBef>
          <a:spcAft>
            <a:spcPct val="0"/>
          </a:spcAft>
          <a:buClr>
            <a:schemeClr val="accent1"/>
          </a:buClr>
          <a:buSzPct val="85000"/>
          <a:buFont typeface="Wingdings 2" pitchFamily="18" charset="2"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ヒラギノ角ゴ ProN W6" pitchFamily="-32" charset="-128"/>
            <a:sym typeface="Calibri Bold" pitchFamily="-32" charset="0"/>
          </a:defRPr>
        </a:defPPr>
      </a:lstStyle>
    </a:lnDef>
  </a:objectDefaults>
  <a:extraClrSchemeLst>
    <a:extraClrScheme>
      <a:clrScheme name="Title &amp; Bullets 1">
        <a:dk1>
          <a:srgbClr val="404040"/>
        </a:dk1>
        <a:lt1>
          <a:srgbClr val="FFFFFF"/>
        </a:lt1>
        <a:dk2>
          <a:srgbClr val="000000"/>
        </a:dk2>
        <a:lt2>
          <a:srgbClr val="808080"/>
        </a:lt2>
        <a:accent1>
          <a:srgbClr val="B1CF21"/>
        </a:accent1>
        <a:accent2>
          <a:srgbClr val="F9B03D"/>
        </a:accent2>
        <a:accent3>
          <a:srgbClr val="FFFFFF"/>
        </a:accent3>
        <a:accent4>
          <a:srgbClr val="353535"/>
        </a:accent4>
        <a:accent5>
          <a:srgbClr val="D5E4AB"/>
        </a:accent5>
        <a:accent6>
          <a:srgbClr val="E29F36"/>
        </a:accent6>
        <a:hlink>
          <a:srgbClr val="58ABDC"/>
        </a:hlink>
        <a:folHlink>
          <a:srgbClr val="58ABD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&amp; Bullets 2">
        <a:dk1>
          <a:srgbClr val="000000"/>
        </a:dk1>
        <a:lt1>
          <a:srgbClr val="FFFFFF"/>
        </a:lt1>
        <a:dk2>
          <a:srgbClr val="545454"/>
        </a:dk2>
        <a:lt2>
          <a:srgbClr val="808080"/>
        </a:lt2>
        <a:accent1>
          <a:srgbClr val="B1CF21"/>
        </a:accent1>
        <a:accent2>
          <a:srgbClr val="F9B03D"/>
        </a:accent2>
        <a:accent3>
          <a:srgbClr val="FFFFFF"/>
        </a:accent3>
        <a:accent4>
          <a:srgbClr val="000000"/>
        </a:accent4>
        <a:accent5>
          <a:srgbClr val="D5E4AB"/>
        </a:accent5>
        <a:accent6>
          <a:srgbClr val="E29F36"/>
        </a:accent6>
        <a:hlink>
          <a:srgbClr val="58ABDC"/>
        </a:hlink>
        <a:folHlink>
          <a:srgbClr val="58ABD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&amp; Bullets 3">
        <a:dk1>
          <a:srgbClr val="000000"/>
        </a:dk1>
        <a:lt1>
          <a:srgbClr val="FFFFFF"/>
        </a:lt1>
        <a:dk2>
          <a:srgbClr val="545454"/>
        </a:dk2>
        <a:lt2>
          <a:srgbClr val="808080"/>
        </a:lt2>
        <a:accent1>
          <a:srgbClr val="BFD630"/>
        </a:accent1>
        <a:accent2>
          <a:srgbClr val="F9B03D"/>
        </a:accent2>
        <a:accent3>
          <a:srgbClr val="FFFFFF"/>
        </a:accent3>
        <a:accent4>
          <a:srgbClr val="000000"/>
        </a:accent4>
        <a:accent5>
          <a:srgbClr val="DCE8AD"/>
        </a:accent5>
        <a:accent6>
          <a:srgbClr val="E29F36"/>
        </a:accent6>
        <a:hlink>
          <a:srgbClr val="58ABDC"/>
        </a:hlink>
        <a:folHlink>
          <a:srgbClr val="216F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Pages>0</Pages>
  <Words>1042</Words>
  <Characters>0</Characters>
  <Application>Microsoft Office PowerPoint</Application>
  <PresentationFormat>A4 Paper (210x297 mm)</PresentationFormat>
  <Lines>0</Lines>
  <Paragraphs>317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ヒラギノ角ゴ ProN W6</vt:lpstr>
      <vt:lpstr>Calibri Bold</vt:lpstr>
      <vt:lpstr>Wingdings 2</vt:lpstr>
      <vt:lpstr>Verdana</vt:lpstr>
      <vt:lpstr>ヒラギノ角ゴ ProN W3</vt:lpstr>
      <vt:lpstr>Courier New</vt:lpstr>
      <vt:lpstr>Title &amp; Subtitle</vt:lpstr>
      <vt:lpstr>Title &amp; Bullets</vt:lpstr>
      <vt:lpstr>PDF</vt:lpstr>
      <vt:lpstr>Equation</vt:lpstr>
      <vt:lpstr>Lazy Incremental Computation for Efficient Scene Graph Rendering</vt:lpstr>
      <vt:lpstr>(Hierarchical) Scenes modelled Scene Graphs</vt:lpstr>
      <vt:lpstr>Scene graph Optimizations</vt:lpstr>
      <vt:lpstr>Optimizations affect Model/Design</vt:lpstr>
      <vt:lpstr>Separate Model/Optimization </vt:lpstr>
      <vt:lpstr>Separate Model/Optimization </vt:lpstr>
      <vt:lpstr>Separate Model/Optimization </vt:lpstr>
      <vt:lpstr>Separate Model/Optimization </vt:lpstr>
      <vt:lpstr>Separate Model/Optimization </vt:lpstr>
      <vt:lpstr>Efficient Synchronization</vt:lpstr>
      <vt:lpstr>Efficient Synchronization</vt:lpstr>
      <vt:lpstr>Efficient Synchronization</vt:lpstr>
      <vt:lpstr>Incremental Computation </vt:lpstr>
      <vt:lpstr>Incremental Computation </vt:lpstr>
      <vt:lpstr>Dependency Graphs</vt:lpstr>
      <vt:lpstr>The Implied Dependency Graph</vt:lpstr>
      <vt:lpstr>Towards lazy attribute evaluation</vt:lpstr>
      <vt:lpstr>Towards lazy attribute evaluation</vt:lpstr>
      <vt:lpstr>Towards lazy attribute evaluation</vt:lpstr>
      <vt:lpstr>Towards lazy attribute evaluation</vt:lpstr>
      <vt:lpstr>Towards lazy attribute evaluation</vt:lpstr>
      <vt:lpstr>Towards lazy attribute evaluation</vt:lpstr>
      <vt:lpstr>Not yet there: marking is eager</vt:lpstr>
      <vt:lpstr>Building an incremental Render Cache</vt:lpstr>
      <vt:lpstr>Building an incremental Render Cache</vt:lpstr>
      <vt:lpstr>Building an incremental Render Cache</vt:lpstr>
      <vt:lpstr>Building an incremental Render Cache</vt:lpstr>
      <vt:lpstr>Solid Foundation for Optimizations</vt:lpstr>
      <vt:lpstr>Evaluation: Worst case </vt:lpstr>
      <vt:lpstr>Static Scenes</vt:lpstr>
      <vt:lpstr>Optimizations: Factor 2.5 </vt:lpstr>
      <vt:lpstr>CPU Optimizations: Huge improvement</vt:lpstr>
      <vt:lpstr>What are the costs?</vt:lpstr>
      <vt:lpstr>OpenSceneGraph Comparison</vt:lpstr>
      <vt:lpstr>Dynamic Scene Setup</vt:lpstr>
      <vt:lpstr>Dynamic Scenes</vt:lpstr>
      <vt:lpstr>Future Work</vt:lpstr>
      <vt:lpstr>Thanks to…</vt:lpstr>
      <vt:lpstr>Thank you for your attention!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rft</dc:creator>
  <cp:lastModifiedBy>Harald Steinlechner</cp:lastModifiedBy>
  <cp:revision>266</cp:revision>
  <dcterms:modified xsi:type="dcterms:W3CDTF">2013-08-05T13:04:56Z</dcterms:modified>
</cp:coreProperties>
</file>